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notesSlides/notesSlide1.xml" ContentType="application/vnd.openxmlformats-officedocument.presentationml.notesSlide+xml"/>
  <Override PartName="/ppt/media/image5.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eg" ContentType="image/jpeg"/>
  <Override PartName="/ppt/notesSlides/notesSlide4.xml" ContentType="application/vnd.openxmlformats-officedocument.presentationml.notesSlide+xml"/>
  <Override PartName="/ppt/media/image7.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8.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9.jpeg" ContentType="image/jpeg"/>
  <Override PartName="/ppt/notesSlides/notesSlide10.xml" ContentType="application/vnd.openxmlformats-officedocument.presentationml.notesSlide+xml"/>
  <Override PartName="/ppt/media/image10.jpeg" ContentType="image/jpeg"/>
  <Override PartName="/ppt/notesSlides/notesSlide11.xml" ContentType="application/vnd.openxmlformats-officedocument.presentationml.notesSlide+xml"/>
  <Override PartName="/ppt/media/image11.jpeg" ContentType="image/jpeg"/>
  <Override PartName="/ppt/notesSlides/notesSlide12.xml" ContentType="application/vnd.openxmlformats-officedocument.presentationml.notesSlide+xml"/>
  <Override PartName="/ppt/media/image12.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3.jpeg" ContentType="image/jpeg"/>
  <Override PartName="/ppt/notesSlides/notesSlide15.xml" ContentType="application/vnd.openxmlformats-officedocument.presentationml.notesSlide+xml"/>
  <Override PartName="/ppt/media/image14.jpeg" ContentType="image/jpeg"/>
  <Override PartName="/ppt/notesSlides/notesSlide16.xml" ContentType="application/vnd.openxmlformats-officedocument.presentationml.notesSlide+xml"/>
  <Override PartName="/ppt/media/image15.jpeg" ContentType="image/jpeg"/>
  <Override PartName="/ppt/notesSlides/notesSlide17.xml" ContentType="application/vnd.openxmlformats-officedocument.presentationml.notesSlide+xml"/>
  <Override PartName="/ppt/media/image16.jpeg" ContentType="image/jpeg"/>
  <Override PartName="/ppt/notesSlides/notesSlide18.xml" ContentType="application/vnd.openxmlformats-officedocument.presentationml.notesSlide+xml"/>
  <Override PartName="/ppt/media/image17.jpeg" ContentType="image/jpeg"/>
  <Override PartName="/ppt/notesSlides/notesSlide1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1pPr>
    <a:lvl2pPr marL="0" marR="0" indent="45720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2pPr>
    <a:lvl3pPr marL="0" marR="0" indent="91440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3pPr>
    <a:lvl4pPr marL="0" marR="0" indent="137160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4pPr>
    <a:lvl5pPr marL="0" marR="0" indent="182880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5pPr>
    <a:lvl6pPr marL="0" marR="0" indent="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6pPr>
    <a:lvl7pPr marL="0" marR="0" indent="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7pPr>
    <a:lvl8pPr marL="0" marR="0" indent="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8pPr>
    <a:lvl9pPr marL="0" marR="0" indent="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 name="Shape 45"/>
          <p:cNvSpPr/>
          <p:nvPr>
            <p:ph type="sldImg"/>
          </p:nvPr>
        </p:nvSpPr>
        <p:spPr>
          <a:prstGeom prst="rect">
            <a:avLst/>
          </a:prstGeom>
        </p:spPr>
        <p:txBody>
          <a:bodyPr/>
          <a:lstStyle/>
          <a:p>
            <a:pPr/>
          </a:p>
        </p:txBody>
      </p:sp>
      <p:sp>
        <p:nvSpPr>
          <p:cNvPr id="46" name="Shape 46"/>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Shape 105"/>
          <p:cNvSpPr/>
          <p:nvPr>
            <p:ph type="sldImg"/>
          </p:nvPr>
        </p:nvSpPr>
        <p:spPr>
          <a:prstGeom prst="rect">
            <a:avLst/>
          </a:prstGeom>
        </p:spPr>
        <p:txBody>
          <a:bodyPr/>
          <a:lstStyle/>
          <a:p>
            <a:pPr/>
          </a:p>
        </p:txBody>
      </p:sp>
      <p:sp>
        <p:nvSpPr>
          <p:cNvPr id="106" name="Shape 106"/>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Shape 113"/>
          <p:cNvSpPr/>
          <p:nvPr>
            <p:ph type="sldImg"/>
          </p:nvPr>
        </p:nvSpPr>
        <p:spPr>
          <a:prstGeom prst="rect">
            <a:avLst/>
          </a:prstGeom>
        </p:spPr>
        <p:txBody>
          <a:bodyPr/>
          <a:lstStyle/>
          <a:p>
            <a:pPr/>
          </a:p>
        </p:txBody>
      </p:sp>
      <p:sp>
        <p:nvSpPr>
          <p:cNvPr id="114" name="Shape 114"/>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 name="Shape 52"/>
          <p:cNvSpPr/>
          <p:nvPr>
            <p:ph type="sldImg"/>
          </p:nvPr>
        </p:nvSpPr>
        <p:spPr>
          <a:prstGeom prst="rect">
            <a:avLst/>
          </a:prstGeom>
        </p:spPr>
        <p:txBody>
          <a:bodyPr/>
          <a:lstStyle/>
          <a:p>
            <a:pPr/>
          </a:p>
        </p:txBody>
      </p:sp>
      <p:sp>
        <p:nvSpPr>
          <p:cNvPr id="53" name="Shape 53"/>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 name="Shape 58"/>
          <p:cNvSpPr/>
          <p:nvPr>
            <p:ph type="sldImg"/>
          </p:nvPr>
        </p:nvSpPr>
        <p:spPr>
          <a:prstGeom prst="rect">
            <a:avLst/>
          </a:prstGeom>
        </p:spPr>
        <p:txBody>
          <a:bodyPr/>
          <a:lstStyle/>
          <a:p>
            <a:pPr/>
          </a:p>
        </p:txBody>
      </p:sp>
      <p:sp>
        <p:nvSpPr>
          <p:cNvPr id="59" name="Shape 59"/>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Shape 71"/>
          <p:cNvSpPr/>
          <p:nvPr>
            <p:ph type="sldImg"/>
          </p:nvPr>
        </p:nvSpPr>
        <p:spPr>
          <a:prstGeom prst="rect">
            <a:avLst/>
          </a:prstGeom>
        </p:spPr>
        <p:txBody>
          <a:bodyPr/>
          <a:lstStyle/>
          <a:p>
            <a:pPr/>
          </a:p>
        </p:txBody>
      </p:sp>
      <p:sp>
        <p:nvSpPr>
          <p:cNvPr id="72" name="Shape 72"/>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Shape 77"/>
          <p:cNvSpPr/>
          <p:nvPr>
            <p:ph type="sldImg"/>
          </p:nvPr>
        </p:nvSpPr>
        <p:spPr>
          <a:prstGeom prst="rect">
            <a:avLst/>
          </a:prstGeom>
        </p:spPr>
        <p:txBody>
          <a:bodyPr/>
          <a:lstStyle/>
          <a:p>
            <a:pPr/>
          </a:p>
        </p:txBody>
      </p:sp>
      <p:sp>
        <p:nvSpPr>
          <p:cNvPr id="78" name="Shape 78"/>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Shape 84"/>
          <p:cNvSpPr/>
          <p:nvPr>
            <p:ph type="sldImg"/>
          </p:nvPr>
        </p:nvSpPr>
        <p:spPr>
          <a:prstGeom prst="rect">
            <a:avLst/>
          </a:prstGeom>
        </p:spPr>
        <p:txBody>
          <a:bodyPr/>
          <a:lstStyle/>
          <a:p>
            <a:pPr/>
          </a:p>
        </p:txBody>
      </p:sp>
      <p:sp>
        <p:nvSpPr>
          <p:cNvPr id="85" name="Shape 85"/>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Shape 91"/>
          <p:cNvSpPr/>
          <p:nvPr>
            <p:ph type="sldImg"/>
          </p:nvPr>
        </p:nvSpPr>
        <p:spPr>
          <a:prstGeom prst="rect">
            <a:avLst/>
          </a:prstGeom>
        </p:spPr>
        <p:txBody>
          <a:bodyPr/>
          <a:lstStyle/>
          <a:p>
            <a:pPr/>
          </a:p>
        </p:txBody>
      </p:sp>
      <p:sp>
        <p:nvSpPr>
          <p:cNvPr id="92" name="Shape 92"/>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a:p>
        </p:txBody>
      </p:sp>
      <p:sp>
        <p:nvSpPr>
          <p:cNvPr id="99" name="Shape 99"/>
          <p:cNvSpPr/>
          <p:nvPr>
            <p:ph type="body" sz="quarter" idx="1"/>
          </p:nvPr>
        </p:nvSpPr>
        <p:spPr>
          <a:prstGeom prst="rect">
            <a:avLst/>
          </a:prstGeom>
        </p:spPr>
        <p:txBody>
          <a:bodyPr/>
          <a:lstStyle/>
          <a:p>
            <a:pPr>
              <a:defRPr>
                <a:solidFill>
                  <a:srgbClr val="0044AE"/>
                </a:solidFill>
                <a:latin typeface="+mn-lt"/>
                <a:ea typeface="+mn-ea"/>
                <a:cs typeface="+mn-cs"/>
                <a:sym typeface="Helvetica"/>
              </a:defRPr>
            </a:pPr>
            <a:r>
              <a:t>Blähwörter: </a:t>
            </a:r>
          </a:p>
          <a:p>
            <a:pPr>
              <a:defRPr>
                <a:solidFill>
                  <a:srgbClr val="0044AE"/>
                </a:solidFill>
                <a:latin typeface="+mn-lt"/>
                <a:ea typeface="+mn-ea"/>
                <a:cs typeface="+mn-cs"/>
                <a:sym typeface="Helvetica"/>
              </a:defRPr>
            </a:pPr>
          </a:p>
          <a:p>
            <a:pPr>
              <a:defRPr>
                <a:solidFill>
                  <a:srgbClr val="0044AE"/>
                </a:solidFill>
                <a:latin typeface="+mn-lt"/>
                <a:ea typeface="+mn-ea"/>
                <a:cs typeface="+mn-cs"/>
                <a:sym typeface="Helvetica"/>
              </a:defRPr>
            </a:pPr>
            <a:r>
              <a:t>aber</a:t>
            </a:r>
          </a:p>
          <a:p>
            <a:pPr>
              <a:defRPr>
                <a:solidFill>
                  <a:srgbClr val="0044AE"/>
                </a:solidFill>
                <a:latin typeface="+mn-lt"/>
                <a:ea typeface="+mn-ea"/>
                <a:cs typeface="+mn-cs"/>
                <a:sym typeface="Helvetica"/>
              </a:defRPr>
            </a:pPr>
            <a:r>
              <a:t>abermals</a:t>
            </a:r>
          </a:p>
          <a:p>
            <a:pPr>
              <a:defRPr>
                <a:solidFill>
                  <a:srgbClr val="0044AE"/>
                </a:solidFill>
                <a:latin typeface="+mn-lt"/>
                <a:ea typeface="+mn-ea"/>
                <a:cs typeface="+mn-cs"/>
                <a:sym typeface="Helvetica"/>
              </a:defRPr>
            </a:pPr>
            <a:r>
              <a:t>allein</a:t>
            </a:r>
          </a:p>
          <a:p>
            <a:pPr>
              <a:defRPr>
                <a:solidFill>
                  <a:srgbClr val="0044AE"/>
                </a:solidFill>
                <a:latin typeface="+mn-lt"/>
                <a:ea typeface="+mn-ea"/>
                <a:cs typeface="+mn-cs"/>
                <a:sym typeface="Helvetica"/>
              </a:defRPr>
            </a:pPr>
            <a:r>
              <a:t>allem Anschein nach</a:t>
            </a:r>
          </a:p>
          <a:p>
            <a:pPr>
              <a:defRPr>
                <a:solidFill>
                  <a:srgbClr val="0044AE"/>
                </a:solidFill>
                <a:latin typeface="+mn-lt"/>
                <a:ea typeface="+mn-ea"/>
                <a:cs typeface="+mn-cs"/>
                <a:sym typeface="Helvetica"/>
              </a:defRPr>
            </a:pPr>
            <a:r>
              <a:t>allemal</a:t>
            </a:r>
          </a:p>
          <a:p>
            <a:pPr>
              <a:defRPr>
                <a:solidFill>
                  <a:srgbClr val="0044AE"/>
                </a:solidFill>
                <a:latin typeface="+mn-lt"/>
                <a:ea typeface="+mn-ea"/>
                <a:cs typeface="+mn-cs"/>
                <a:sym typeface="Helvetica"/>
              </a:defRPr>
            </a:pPr>
            <a:r>
              <a:t>allenfalls</a:t>
            </a:r>
          </a:p>
          <a:p>
            <a:pPr>
              <a:defRPr>
                <a:solidFill>
                  <a:srgbClr val="0044AE"/>
                </a:solidFill>
                <a:latin typeface="+mn-lt"/>
                <a:ea typeface="+mn-ea"/>
                <a:cs typeface="+mn-cs"/>
                <a:sym typeface="Helvetica"/>
              </a:defRPr>
            </a:pPr>
            <a:r>
              <a:t>allenthalben</a:t>
            </a:r>
          </a:p>
          <a:p>
            <a:pPr>
              <a:defRPr>
                <a:solidFill>
                  <a:srgbClr val="0044AE"/>
                </a:solidFill>
                <a:latin typeface="+mn-lt"/>
                <a:ea typeface="+mn-ea"/>
                <a:cs typeface="+mn-cs"/>
                <a:sym typeface="Helvetica"/>
              </a:defRPr>
            </a:pPr>
            <a:r>
              <a:t>allerdings</a:t>
            </a:r>
          </a:p>
          <a:p>
            <a:pPr>
              <a:defRPr>
                <a:solidFill>
                  <a:srgbClr val="0044AE"/>
                </a:solidFill>
                <a:latin typeface="+mn-lt"/>
                <a:ea typeface="+mn-ea"/>
                <a:cs typeface="+mn-cs"/>
                <a:sym typeface="Helvetica"/>
              </a:defRPr>
            </a:pPr>
            <a:r>
              <a:t>allesamt</a:t>
            </a:r>
          </a:p>
          <a:p>
            <a:pPr>
              <a:defRPr>
                <a:solidFill>
                  <a:srgbClr val="0044AE"/>
                </a:solidFill>
                <a:latin typeface="+mn-lt"/>
                <a:ea typeface="+mn-ea"/>
                <a:cs typeface="+mn-cs"/>
                <a:sym typeface="Helvetica"/>
              </a:defRPr>
            </a:pPr>
            <a:r>
              <a:t>allzu</a:t>
            </a:r>
          </a:p>
          <a:p>
            <a:pPr>
              <a:defRPr>
                <a:solidFill>
                  <a:srgbClr val="0044AE"/>
                </a:solidFill>
                <a:latin typeface="+mn-lt"/>
                <a:ea typeface="+mn-ea"/>
                <a:cs typeface="+mn-cs"/>
                <a:sym typeface="Helvetica"/>
              </a:defRPr>
            </a:pPr>
            <a:r>
              <a:t>also</a:t>
            </a:r>
          </a:p>
          <a:p>
            <a:pPr>
              <a:defRPr>
                <a:solidFill>
                  <a:srgbClr val="0044AE"/>
                </a:solidFill>
                <a:latin typeface="+mn-lt"/>
                <a:ea typeface="+mn-ea"/>
                <a:cs typeface="+mn-cs"/>
                <a:sym typeface="Helvetica"/>
              </a:defRPr>
            </a:pPr>
            <a:r>
              <a:t>alt</a:t>
            </a:r>
          </a:p>
          <a:p>
            <a:pPr>
              <a:defRPr>
                <a:solidFill>
                  <a:srgbClr val="0044AE"/>
                </a:solidFill>
                <a:latin typeface="+mn-lt"/>
                <a:ea typeface="+mn-ea"/>
                <a:cs typeface="+mn-cs"/>
                <a:sym typeface="Helvetica"/>
              </a:defRPr>
            </a:pPr>
            <a:r>
              <a:t>an sich</a:t>
            </a:r>
          </a:p>
          <a:p>
            <a:pPr>
              <a:defRPr>
                <a:solidFill>
                  <a:srgbClr val="0044AE"/>
                </a:solidFill>
                <a:latin typeface="+mn-lt"/>
                <a:ea typeface="+mn-ea"/>
                <a:cs typeface="+mn-cs"/>
                <a:sym typeface="Helvetica"/>
              </a:defRPr>
            </a:pPr>
            <a:r>
              <a:t>andauernd</a:t>
            </a:r>
          </a:p>
          <a:p>
            <a:pPr>
              <a:defRPr>
                <a:solidFill>
                  <a:srgbClr val="0044AE"/>
                </a:solidFill>
                <a:latin typeface="+mn-lt"/>
                <a:ea typeface="+mn-ea"/>
                <a:cs typeface="+mn-cs"/>
                <a:sym typeface="Helvetica"/>
              </a:defRPr>
            </a:pPr>
            <a:r>
              <a:t>andererseits</a:t>
            </a:r>
          </a:p>
          <a:p>
            <a:pPr>
              <a:defRPr>
                <a:solidFill>
                  <a:srgbClr val="0044AE"/>
                </a:solidFill>
                <a:latin typeface="+mn-lt"/>
                <a:ea typeface="+mn-ea"/>
                <a:cs typeface="+mn-cs"/>
                <a:sym typeface="Helvetica"/>
              </a:defRPr>
            </a:pPr>
            <a:r>
              <a:t>andernfalls</a:t>
            </a:r>
          </a:p>
          <a:p>
            <a:pPr>
              <a:defRPr>
                <a:solidFill>
                  <a:srgbClr val="0044AE"/>
                </a:solidFill>
                <a:latin typeface="+mn-lt"/>
                <a:ea typeface="+mn-ea"/>
                <a:cs typeface="+mn-cs"/>
                <a:sym typeface="Helvetica"/>
              </a:defRPr>
            </a:pPr>
            <a:r>
              <a:t>anscheinend</a:t>
            </a:r>
          </a:p>
          <a:p>
            <a:pPr>
              <a:defRPr>
                <a:solidFill>
                  <a:srgbClr val="0044AE"/>
                </a:solidFill>
                <a:latin typeface="+mn-lt"/>
                <a:ea typeface="+mn-ea"/>
                <a:cs typeface="+mn-cs"/>
                <a:sym typeface="Helvetica"/>
              </a:defRPr>
            </a:pPr>
            <a:r>
              <a:t>auch</a:t>
            </a:r>
          </a:p>
          <a:p>
            <a:pPr>
              <a:defRPr>
                <a:solidFill>
                  <a:srgbClr val="0044AE"/>
                </a:solidFill>
                <a:latin typeface="+mn-lt"/>
                <a:ea typeface="+mn-ea"/>
                <a:cs typeface="+mn-cs"/>
                <a:sym typeface="Helvetica"/>
              </a:defRPr>
            </a:pPr>
            <a:r>
              <a:t>auffallend</a:t>
            </a:r>
          </a:p>
          <a:p>
            <a:pPr>
              <a:defRPr>
                <a:solidFill>
                  <a:srgbClr val="0044AE"/>
                </a:solidFill>
                <a:latin typeface="+mn-lt"/>
                <a:ea typeface="+mn-ea"/>
                <a:cs typeface="+mn-cs"/>
                <a:sym typeface="Helvetica"/>
              </a:defRPr>
            </a:pPr>
            <a:r>
              <a:t>aufs neue</a:t>
            </a:r>
          </a:p>
          <a:p>
            <a:pPr>
              <a:defRPr>
                <a:solidFill>
                  <a:srgbClr val="0044AE"/>
                </a:solidFill>
                <a:latin typeface="+mn-lt"/>
                <a:ea typeface="+mn-ea"/>
                <a:cs typeface="+mn-cs"/>
                <a:sym typeface="Helvetica"/>
              </a:defRPr>
            </a:pPr>
            <a:r>
              <a:t>augenscheinlich</a:t>
            </a:r>
          </a:p>
          <a:p>
            <a:pPr>
              <a:defRPr>
                <a:solidFill>
                  <a:srgbClr val="0044AE"/>
                </a:solidFill>
                <a:latin typeface="+mn-lt"/>
                <a:ea typeface="+mn-ea"/>
                <a:cs typeface="+mn-cs"/>
                <a:sym typeface="Helvetica"/>
              </a:defRPr>
            </a:pPr>
            <a:r>
              <a:t>ausdrücklich</a:t>
            </a:r>
          </a:p>
          <a:p>
            <a:pPr>
              <a:defRPr>
                <a:solidFill>
                  <a:srgbClr val="0044AE"/>
                </a:solidFill>
                <a:latin typeface="+mn-lt"/>
                <a:ea typeface="+mn-ea"/>
                <a:cs typeface="+mn-cs"/>
                <a:sym typeface="Helvetica"/>
              </a:defRPr>
            </a:pPr>
            <a:r>
              <a:t>ausgerechnet</a:t>
            </a:r>
          </a:p>
          <a:p>
            <a:pPr>
              <a:defRPr>
                <a:solidFill>
                  <a:srgbClr val="0044AE"/>
                </a:solidFill>
                <a:latin typeface="+mn-lt"/>
                <a:ea typeface="+mn-ea"/>
                <a:cs typeface="+mn-cs"/>
                <a:sym typeface="Helvetica"/>
              </a:defRPr>
            </a:pPr>
            <a:r>
              <a:t>ausnahmslos</a:t>
            </a:r>
          </a:p>
          <a:p>
            <a:pPr>
              <a:defRPr>
                <a:solidFill>
                  <a:srgbClr val="0044AE"/>
                </a:solidFill>
                <a:latin typeface="+mn-lt"/>
                <a:ea typeface="+mn-ea"/>
                <a:cs typeface="+mn-cs"/>
                <a:sym typeface="Helvetica"/>
              </a:defRPr>
            </a:pPr>
            <a:r>
              <a:t>außerdem</a:t>
            </a:r>
          </a:p>
          <a:p>
            <a:pPr>
              <a:defRPr>
                <a:solidFill>
                  <a:srgbClr val="0044AE"/>
                </a:solidFill>
                <a:latin typeface="+mn-lt"/>
                <a:ea typeface="+mn-ea"/>
                <a:cs typeface="+mn-cs"/>
                <a:sym typeface="Helvetica"/>
              </a:defRPr>
            </a:pPr>
            <a:r>
              <a:t>äußerst</a:t>
            </a:r>
          </a:p>
          <a:p>
            <a:pPr>
              <a:defRPr>
                <a:solidFill>
                  <a:srgbClr val="0044AE"/>
                </a:solidFill>
                <a:latin typeface="+mn-lt"/>
                <a:ea typeface="+mn-ea"/>
                <a:cs typeface="+mn-cs"/>
                <a:sym typeface="Helvetica"/>
              </a:defRPr>
            </a:pPr>
            <a:r>
              <a:t>bei weitem</a:t>
            </a:r>
          </a:p>
          <a:p>
            <a:pPr>
              <a:defRPr>
                <a:solidFill>
                  <a:srgbClr val="0044AE"/>
                </a:solidFill>
                <a:latin typeface="+mn-lt"/>
                <a:ea typeface="+mn-ea"/>
                <a:cs typeface="+mn-cs"/>
                <a:sym typeface="Helvetica"/>
              </a:defRPr>
            </a:pPr>
            <a:r>
              <a:t>beinahe</a:t>
            </a:r>
          </a:p>
          <a:p>
            <a:pPr>
              <a:defRPr>
                <a:solidFill>
                  <a:srgbClr val="0044AE"/>
                </a:solidFill>
                <a:latin typeface="+mn-lt"/>
                <a:ea typeface="+mn-ea"/>
                <a:cs typeface="+mn-cs"/>
                <a:sym typeface="Helvetica"/>
              </a:defRPr>
            </a:pPr>
            <a:r>
              <a:t>bekanntlich</a:t>
            </a:r>
          </a:p>
          <a:p>
            <a:pPr>
              <a:defRPr>
                <a:solidFill>
                  <a:srgbClr val="0044AE"/>
                </a:solidFill>
                <a:latin typeface="+mn-lt"/>
                <a:ea typeface="+mn-ea"/>
                <a:cs typeface="+mn-cs"/>
                <a:sym typeface="Helvetica"/>
              </a:defRPr>
            </a:pPr>
            <a:r>
              <a:t>bereits</a:t>
            </a:r>
          </a:p>
          <a:p>
            <a:pPr>
              <a:defRPr>
                <a:solidFill>
                  <a:srgbClr val="0044AE"/>
                </a:solidFill>
                <a:latin typeface="+mn-lt"/>
                <a:ea typeface="+mn-ea"/>
                <a:cs typeface="+mn-cs"/>
                <a:sym typeface="Helvetica"/>
              </a:defRPr>
            </a:pPr>
            <a:r>
              <a:t>besonders</a:t>
            </a:r>
          </a:p>
          <a:p>
            <a:pPr>
              <a:defRPr>
                <a:solidFill>
                  <a:srgbClr val="0044AE"/>
                </a:solidFill>
                <a:latin typeface="+mn-lt"/>
                <a:ea typeface="+mn-ea"/>
                <a:cs typeface="+mn-cs"/>
                <a:sym typeface="Helvetica"/>
              </a:defRPr>
            </a:pPr>
            <a:r>
              <a:t>bestenfalls</a:t>
            </a:r>
          </a:p>
          <a:p>
            <a:pPr>
              <a:defRPr>
                <a:solidFill>
                  <a:srgbClr val="0044AE"/>
                </a:solidFill>
                <a:latin typeface="+mn-lt"/>
                <a:ea typeface="+mn-ea"/>
                <a:cs typeface="+mn-cs"/>
                <a:sym typeface="Helvetica"/>
              </a:defRPr>
            </a:pPr>
            <a:r>
              <a:t>bestimmt</a:t>
            </a:r>
          </a:p>
          <a:p>
            <a:pPr>
              <a:defRPr>
                <a:solidFill>
                  <a:srgbClr val="0044AE"/>
                </a:solidFill>
                <a:latin typeface="+mn-lt"/>
                <a:ea typeface="+mn-ea"/>
                <a:cs typeface="+mn-cs"/>
                <a:sym typeface="Helvetica"/>
              </a:defRPr>
            </a:pPr>
            <a:r>
              <a:t>bloß</a:t>
            </a:r>
          </a:p>
          <a:p>
            <a:pPr>
              <a:defRPr>
                <a:solidFill>
                  <a:srgbClr val="0044AE"/>
                </a:solidFill>
                <a:latin typeface="+mn-lt"/>
                <a:ea typeface="+mn-ea"/>
                <a:cs typeface="+mn-cs"/>
                <a:sym typeface="Helvetica"/>
              </a:defRPr>
            </a:pPr>
            <a:r>
              <a:t>dabei</a:t>
            </a:r>
          </a:p>
          <a:p>
            <a:pPr>
              <a:defRPr>
                <a:solidFill>
                  <a:srgbClr val="0044AE"/>
                </a:solidFill>
                <a:latin typeface="+mn-lt"/>
                <a:ea typeface="+mn-ea"/>
                <a:cs typeface="+mn-cs"/>
                <a:sym typeface="Helvetica"/>
              </a:defRPr>
            </a:pPr>
            <a:r>
              <a:t>dadurch</a:t>
            </a:r>
          </a:p>
          <a:p>
            <a:pPr>
              <a:defRPr>
                <a:solidFill>
                  <a:srgbClr val="0044AE"/>
                </a:solidFill>
                <a:latin typeface="+mn-lt"/>
                <a:ea typeface="+mn-ea"/>
                <a:cs typeface="+mn-cs"/>
                <a:sym typeface="Helvetica"/>
              </a:defRPr>
            </a:pPr>
            <a:r>
              <a:t>dafür</a:t>
            </a:r>
          </a:p>
          <a:p>
            <a:pPr>
              <a:defRPr>
                <a:solidFill>
                  <a:srgbClr val="0044AE"/>
                </a:solidFill>
                <a:latin typeface="+mn-lt"/>
                <a:ea typeface="+mn-ea"/>
                <a:cs typeface="+mn-cs"/>
                <a:sym typeface="Helvetica"/>
              </a:defRPr>
            </a:pPr>
            <a:r>
              <a:t>dagegen</a:t>
            </a:r>
          </a:p>
          <a:p>
            <a:pPr>
              <a:defRPr>
                <a:solidFill>
                  <a:srgbClr val="0044AE"/>
                </a:solidFill>
                <a:latin typeface="+mn-lt"/>
                <a:ea typeface="+mn-ea"/>
                <a:cs typeface="+mn-cs"/>
                <a:sym typeface="Helvetica"/>
              </a:defRPr>
            </a:pPr>
            <a:r>
              <a:t>daher</a:t>
            </a:r>
          </a:p>
          <a:p>
            <a:pPr>
              <a:defRPr>
                <a:solidFill>
                  <a:srgbClr val="0044AE"/>
                </a:solidFill>
                <a:latin typeface="+mn-lt"/>
                <a:ea typeface="+mn-ea"/>
                <a:cs typeface="+mn-cs"/>
                <a:sym typeface="Helvetica"/>
              </a:defRPr>
            </a:pPr>
            <a:r>
              <a:t>damals</a:t>
            </a:r>
          </a:p>
          <a:p>
            <a:pPr>
              <a:defRPr>
                <a:solidFill>
                  <a:srgbClr val="0044AE"/>
                </a:solidFill>
                <a:latin typeface="+mn-lt"/>
                <a:ea typeface="+mn-ea"/>
                <a:cs typeface="+mn-cs"/>
                <a:sym typeface="Helvetica"/>
              </a:defRPr>
            </a:pPr>
            <a:r>
              <a:t>danach</a:t>
            </a:r>
          </a:p>
          <a:p>
            <a:pPr>
              <a:defRPr>
                <a:solidFill>
                  <a:srgbClr val="0044AE"/>
                </a:solidFill>
                <a:latin typeface="+mn-lt"/>
                <a:ea typeface="+mn-ea"/>
                <a:cs typeface="+mn-cs"/>
                <a:sym typeface="Helvetica"/>
              </a:defRPr>
            </a:pPr>
            <a:r>
              <a:t>dann</a:t>
            </a:r>
          </a:p>
          <a:p>
            <a:pPr>
              <a:defRPr>
                <a:solidFill>
                  <a:srgbClr val="0044AE"/>
                </a:solidFill>
                <a:latin typeface="+mn-lt"/>
                <a:ea typeface="+mn-ea"/>
                <a:cs typeface="+mn-cs"/>
                <a:sym typeface="Helvetica"/>
              </a:defRPr>
            </a:pPr>
            <a:r>
              <a:t>dann und wann</a:t>
            </a:r>
          </a:p>
          <a:p>
            <a:pPr>
              <a:defRPr>
                <a:solidFill>
                  <a:srgbClr val="0044AE"/>
                </a:solidFill>
                <a:latin typeface="+mn-lt"/>
                <a:ea typeface="+mn-ea"/>
                <a:cs typeface="+mn-cs"/>
                <a:sym typeface="Helvetica"/>
              </a:defRPr>
            </a:pPr>
            <a:r>
              <a:t>dazu</a:t>
            </a:r>
          </a:p>
          <a:p>
            <a:pPr>
              <a:defRPr>
                <a:solidFill>
                  <a:srgbClr val="0044AE"/>
                </a:solidFill>
                <a:latin typeface="+mn-lt"/>
                <a:ea typeface="+mn-ea"/>
                <a:cs typeface="+mn-cs"/>
                <a:sym typeface="Helvetica"/>
              </a:defRPr>
            </a:pPr>
            <a:r>
              <a:t>demgegenüber</a:t>
            </a:r>
          </a:p>
          <a:p>
            <a:pPr>
              <a:defRPr>
                <a:solidFill>
                  <a:srgbClr val="0044AE"/>
                </a:solidFill>
                <a:latin typeface="+mn-lt"/>
                <a:ea typeface="+mn-ea"/>
                <a:cs typeface="+mn-cs"/>
                <a:sym typeface="Helvetica"/>
              </a:defRPr>
            </a:pPr>
            <a:r>
              <a:t>demgemäß</a:t>
            </a:r>
          </a:p>
          <a:p>
            <a:pPr>
              <a:defRPr>
                <a:solidFill>
                  <a:srgbClr val="0044AE"/>
                </a:solidFill>
                <a:latin typeface="+mn-lt"/>
                <a:ea typeface="+mn-ea"/>
                <a:cs typeface="+mn-cs"/>
                <a:sym typeface="Helvetica"/>
              </a:defRPr>
            </a:pPr>
            <a:r>
              <a:t>demnach</a:t>
            </a:r>
          </a:p>
          <a:p>
            <a:pPr>
              <a:defRPr>
                <a:solidFill>
                  <a:srgbClr val="0044AE"/>
                </a:solidFill>
                <a:latin typeface="+mn-lt"/>
                <a:ea typeface="+mn-ea"/>
                <a:cs typeface="+mn-cs"/>
                <a:sym typeface="Helvetica"/>
              </a:defRPr>
            </a:pPr>
            <a:r>
              <a:t>denkbar</a:t>
            </a:r>
          </a:p>
          <a:p>
            <a:pPr>
              <a:defRPr>
                <a:solidFill>
                  <a:srgbClr val="0044AE"/>
                </a:solidFill>
                <a:latin typeface="+mn-lt"/>
                <a:ea typeface="+mn-ea"/>
                <a:cs typeface="+mn-cs"/>
                <a:sym typeface="Helvetica"/>
              </a:defRPr>
            </a:pPr>
            <a:r>
              <a:t>denn</a:t>
            </a:r>
          </a:p>
          <a:p>
            <a:pPr>
              <a:defRPr>
                <a:solidFill>
                  <a:srgbClr val="0044AE"/>
                </a:solidFill>
                <a:latin typeface="+mn-lt"/>
                <a:ea typeface="+mn-ea"/>
                <a:cs typeface="+mn-cs"/>
                <a:sym typeface="Helvetica"/>
              </a:defRPr>
            </a:pPr>
            <a:r>
              <a:t>dennoch</a:t>
            </a:r>
          </a:p>
          <a:p>
            <a:pPr>
              <a:defRPr>
                <a:solidFill>
                  <a:srgbClr val="0044AE"/>
                </a:solidFill>
                <a:latin typeface="+mn-lt"/>
                <a:ea typeface="+mn-ea"/>
                <a:cs typeface="+mn-cs"/>
                <a:sym typeface="Helvetica"/>
              </a:defRPr>
            </a:pPr>
            <a:r>
              <a:t>des öfteren</a:t>
            </a:r>
          </a:p>
          <a:p>
            <a:pPr>
              <a:defRPr>
                <a:solidFill>
                  <a:srgbClr val="0044AE"/>
                </a:solidFill>
                <a:latin typeface="+mn-lt"/>
                <a:ea typeface="+mn-ea"/>
                <a:cs typeface="+mn-cs"/>
                <a:sym typeface="Helvetica"/>
              </a:defRPr>
            </a:pPr>
            <a:r>
              <a:t>deshalb</a:t>
            </a:r>
          </a:p>
          <a:p>
            <a:pPr>
              <a:defRPr>
                <a:solidFill>
                  <a:srgbClr val="0044AE"/>
                </a:solidFill>
                <a:latin typeface="+mn-lt"/>
                <a:ea typeface="+mn-ea"/>
                <a:cs typeface="+mn-cs"/>
                <a:sym typeface="Helvetica"/>
              </a:defRPr>
            </a:pPr>
            <a:r>
              <a:t>desungeachtet</a:t>
            </a:r>
          </a:p>
          <a:p>
            <a:pPr>
              <a:defRPr>
                <a:solidFill>
                  <a:srgbClr val="0044AE"/>
                </a:solidFill>
                <a:latin typeface="+mn-lt"/>
                <a:ea typeface="+mn-ea"/>
                <a:cs typeface="+mn-cs"/>
                <a:sym typeface="Helvetica"/>
              </a:defRPr>
            </a:pPr>
            <a:r>
              <a:t>deswegen</a:t>
            </a:r>
          </a:p>
          <a:p>
            <a:pPr>
              <a:defRPr>
                <a:solidFill>
                  <a:srgbClr val="0044AE"/>
                </a:solidFill>
                <a:latin typeface="+mn-lt"/>
                <a:ea typeface="+mn-ea"/>
                <a:cs typeface="+mn-cs"/>
                <a:sym typeface="Helvetica"/>
              </a:defRPr>
            </a:pPr>
            <a:r>
              <a:t>diesmal</a:t>
            </a:r>
          </a:p>
          <a:p>
            <a:pPr>
              <a:defRPr>
                <a:solidFill>
                  <a:srgbClr val="0044AE"/>
                </a:solidFill>
                <a:latin typeface="+mn-lt"/>
                <a:ea typeface="+mn-ea"/>
                <a:cs typeface="+mn-cs"/>
                <a:sym typeface="Helvetica"/>
              </a:defRPr>
            </a:pPr>
            <a:r>
              <a:t>doch</a:t>
            </a:r>
          </a:p>
          <a:p>
            <a:pPr>
              <a:defRPr>
                <a:solidFill>
                  <a:srgbClr val="0044AE"/>
                </a:solidFill>
                <a:latin typeface="+mn-lt"/>
                <a:ea typeface="+mn-ea"/>
                <a:cs typeface="+mn-cs"/>
                <a:sym typeface="Helvetica"/>
              </a:defRPr>
            </a:pPr>
            <a:r>
              <a:t>durchaus</a:t>
            </a:r>
          </a:p>
          <a:p>
            <a:pPr>
              <a:defRPr>
                <a:solidFill>
                  <a:srgbClr val="0044AE"/>
                </a:solidFill>
                <a:latin typeface="+mn-lt"/>
                <a:ea typeface="+mn-ea"/>
                <a:cs typeface="+mn-cs"/>
                <a:sym typeface="Helvetica"/>
              </a:defRPr>
            </a:pPr>
            <a:r>
              <a:t>durchweg</a:t>
            </a:r>
          </a:p>
          <a:p>
            <a:pPr>
              <a:defRPr>
                <a:solidFill>
                  <a:srgbClr val="0044AE"/>
                </a:solidFill>
                <a:latin typeface="+mn-lt"/>
                <a:ea typeface="+mn-ea"/>
                <a:cs typeface="+mn-cs"/>
                <a:sym typeface="Helvetica"/>
              </a:defRPr>
            </a:pPr>
            <a:r>
              <a:t>eben</a:t>
            </a:r>
          </a:p>
          <a:p>
            <a:pPr>
              <a:defRPr>
                <a:solidFill>
                  <a:srgbClr val="0044AE"/>
                </a:solidFill>
                <a:latin typeface="+mn-lt"/>
                <a:ea typeface="+mn-ea"/>
                <a:cs typeface="+mn-cs"/>
                <a:sym typeface="Helvetica"/>
              </a:defRPr>
            </a:pPr>
            <a:r>
              <a:t>eigentlich</a:t>
            </a:r>
          </a:p>
          <a:p>
            <a:pPr>
              <a:defRPr>
                <a:solidFill>
                  <a:srgbClr val="0044AE"/>
                </a:solidFill>
                <a:latin typeface="+mn-lt"/>
                <a:ea typeface="+mn-ea"/>
                <a:cs typeface="+mn-cs"/>
                <a:sym typeface="Helvetica"/>
              </a:defRPr>
            </a:pPr>
            <a:r>
              <a:t>ein bischen</a:t>
            </a:r>
          </a:p>
          <a:p>
            <a:pPr>
              <a:defRPr>
                <a:solidFill>
                  <a:srgbClr val="0044AE"/>
                </a:solidFill>
                <a:latin typeface="+mn-lt"/>
                <a:ea typeface="+mn-ea"/>
                <a:cs typeface="+mn-cs"/>
                <a:sym typeface="Helvetica"/>
              </a:defRPr>
            </a:pPr>
            <a:r>
              <a:t>ein wenig</a:t>
            </a:r>
          </a:p>
          <a:p>
            <a:pPr>
              <a:defRPr>
                <a:solidFill>
                  <a:srgbClr val="0044AE"/>
                </a:solidFill>
                <a:latin typeface="+mn-lt"/>
                <a:ea typeface="+mn-ea"/>
                <a:cs typeface="+mn-cs"/>
                <a:sym typeface="Helvetica"/>
              </a:defRPr>
            </a:pPr>
            <a:r>
              <a:t>einerseits</a:t>
            </a:r>
          </a:p>
          <a:p>
            <a:pPr>
              <a:defRPr>
                <a:solidFill>
                  <a:srgbClr val="0044AE"/>
                </a:solidFill>
                <a:latin typeface="+mn-lt"/>
                <a:ea typeface="+mn-ea"/>
                <a:cs typeface="+mn-cs"/>
                <a:sym typeface="Helvetica"/>
              </a:defRPr>
            </a:pPr>
            <a:r>
              <a:t>einfach</a:t>
            </a:r>
          </a:p>
          <a:p>
            <a:pPr>
              <a:defRPr>
                <a:solidFill>
                  <a:srgbClr val="0044AE"/>
                </a:solidFill>
                <a:latin typeface="+mn-lt"/>
                <a:ea typeface="+mn-ea"/>
                <a:cs typeface="+mn-cs"/>
                <a:sym typeface="Helvetica"/>
              </a:defRPr>
            </a:pPr>
            <a:r>
              <a:t>einige</a:t>
            </a:r>
          </a:p>
          <a:p>
            <a:pPr>
              <a:defRPr>
                <a:solidFill>
                  <a:srgbClr val="0044AE"/>
                </a:solidFill>
                <a:latin typeface="+mn-lt"/>
                <a:ea typeface="+mn-ea"/>
                <a:cs typeface="+mn-cs"/>
                <a:sym typeface="Helvetica"/>
              </a:defRPr>
            </a:pPr>
            <a:r>
              <a:t>einigermaßen</a:t>
            </a:r>
          </a:p>
          <a:p>
            <a:pPr>
              <a:defRPr>
                <a:solidFill>
                  <a:srgbClr val="0044AE"/>
                </a:solidFill>
                <a:latin typeface="+mn-lt"/>
                <a:ea typeface="+mn-ea"/>
                <a:cs typeface="+mn-cs"/>
                <a:sym typeface="Helvetica"/>
              </a:defRPr>
            </a:pPr>
            <a:r>
              <a:t>einmal</a:t>
            </a:r>
          </a:p>
          <a:p>
            <a:pPr>
              <a:defRPr>
                <a:solidFill>
                  <a:srgbClr val="0044AE"/>
                </a:solidFill>
                <a:latin typeface="+mn-lt"/>
                <a:ea typeface="+mn-ea"/>
                <a:cs typeface="+mn-cs"/>
                <a:sym typeface="Helvetica"/>
              </a:defRPr>
            </a:pPr>
            <a:r>
              <a:t>entsprechend</a:t>
            </a:r>
          </a:p>
          <a:p>
            <a:pPr>
              <a:defRPr>
                <a:solidFill>
                  <a:srgbClr val="0044AE"/>
                </a:solidFill>
                <a:latin typeface="+mn-lt"/>
                <a:ea typeface="+mn-ea"/>
                <a:cs typeface="+mn-cs"/>
                <a:sym typeface="Helvetica"/>
              </a:defRPr>
            </a:pPr>
            <a:r>
              <a:t>ergo</a:t>
            </a:r>
          </a:p>
          <a:p>
            <a:pPr>
              <a:defRPr>
                <a:solidFill>
                  <a:srgbClr val="0044AE"/>
                </a:solidFill>
                <a:latin typeface="+mn-lt"/>
                <a:ea typeface="+mn-ea"/>
                <a:cs typeface="+mn-cs"/>
                <a:sym typeface="Helvetica"/>
              </a:defRPr>
            </a:pPr>
            <a:r>
              <a:t>erheblich</a:t>
            </a:r>
          </a:p>
          <a:p>
            <a:pPr>
              <a:defRPr>
                <a:solidFill>
                  <a:srgbClr val="0044AE"/>
                </a:solidFill>
                <a:latin typeface="+mn-lt"/>
                <a:ea typeface="+mn-ea"/>
                <a:cs typeface="+mn-cs"/>
                <a:sym typeface="Helvetica"/>
              </a:defRPr>
            </a:pPr>
            <a:r>
              <a:t>etliche</a:t>
            </a:r>
          </a:p>
          <a:p>
            <a:pPr>
              <a:defRPr>
                <a:solidFill>
                  <a:srgbClr val="0044AE"/>
                </a:solidFill>
                <a:latin typeface="+mn-lt"/>
                <a:ea typeface="+mn-ea"/>
                <a:cs typeface="+mn-cs"/>
                <a:sym typeface="Helvetica"/>
              </a:defRPr>
            </a:pPr>
            <a:r>
              <a:t>etwa</a:t>
            </a:r>
          </a:p>
          <a:p>
            <a:pPr>
              <a:defRPr>
                <a:solidFill>
                  <a:srgbClr val="0044AE"/>
                </a:solidFill>
                <a:latin typeface="+mn-lt"/>
                <a:ea typeface="+mn-ea"/>
                <a:cs typeface="+mn-cs"/>
                <a:sym typeface="Helvetica"/>
              </a:defRPr>
            </a:pPr>
            <a:r>
              <a:t>etwas</a:t>
            </a:r>
          </a:p>
          <a:p>
            <a:pPr>
              <a:defRPr>
                <a:solidFill>
                  <a:srgbClr val="0044AE"/>
                </a:solidFill>
                <a:latin typeface="+mn-lt"/>
                <a:ea typeface="+mn-ea"/>
                <a:cs typeface="+mn-cs"/>
                <a:sym typeface="Helvetica"/>
              </a:defRPr>
            </a:pPr>
            <a:r>
              <a:t>fast</a:t>
            </a:r>
          </a:p>
          <a:p>
            <a:pPr>
              <a:defRPr>
                <a:solidFill>
                  <a:srgbClr val="0044AE"/>
                </a:solidFill>
                <a:latin typeface="+mn-lt"/>
                <a:ea typeface="+mn-ea"/>
                <a:cs typeface="+mn-cs"/>
                <a:sym typeface="Helvetica"/>
              </a:defRPr>
            </a:pPr>
            <a:r>
              <a:t>folgendermaßen</a:t>
            </a:r>
          </a:p>
          <a:p>
            <a:pPr>
              <a:defRPr>
                <a:solidFill>
                  <a:srgbClr val="0044AE"/>
                </a:solidFill>
                <a:latin typeface="+mn-lt"/>
                <a:ea typeface="+mn-ea"/>
                <a:cs typeface="+mn-cs"/>
                <a:sym typeface="Helvetica"/>
              </a:defRPr>
            </a:pPr>
            <a:r>
              <a:t>folglich</a:t>
            </a:r>
          </a:p>
          <a:p>
            <a:pPr>
              <a:defRPr>
                <a:solidFill>
                  <a:srgbClr val="0044AE"/>
                </a:solidFill>
                <a:latin typeface="+mn-lt"/>
                <a:ea typeface="+mn-ea"/>
                <a:cs typeface="+mn-cs"/>
                <a:sym typeface="Helvetica"/>
              </a:defRPr>
            </a:pPr>
            <a:r>
              <a:t>förmlich</a:t>
            </a:r>
          </a:p>
          <a:p>
            <a:pPr>
              <a:defRPr>
                <a:solidFill>
                  <a:srgbClr val="0044AE"/>
                </a:solidFill>
                <a:latin typeface="+mn-lt"/>
                <a:ea typeface="+mn-ea"/>
                <a:cs typeface="+mn-cs"/>
                <a:sym typeface="Helvetica"/>
              </a:defRPr>
            </a:pPr>
            <a:r>
              <a:t>fortwährend</a:t>
            </a:r>
          </a:p>
          <a:p>
            <a:pPr>
              <a:defRPr>
                <a:solidFill>
                  <a:srgbClr val="0044AE"/>
                </a:solidFill>
                <a:latin typeface="+mn-lt"/>
                <a:ea typeface="+mn-ea"/>
                <a:cs typeface="+mn-cs"/>
                <a:sym typeface="Helvetica"/>
              </a:defRPr>
            </a:pPr>
            <a:r>
              <a:t>fraglos</a:t>
            </a:r>
          </a:p>
          <a:p>
            <a:pPr>
              <a:defRPr>
                <a:solidFill>
                  <a:srgbClr val="0044AE"/>
                </a:solidFill>
                <a:latin typeface="+mn-lt"/>
                <a:ea typeface="+mn-ea"/>
                <a:cs typeface="+mn-cs"/>
                <a:sym typeface="Helvetica"/>
              </a:defRPr>
            </a:pPr>
            <a:r>
              <a:t>freilich</a:t>
            </a:r>
          </a:p>
          <a:p>
            <a:pPr>
              <a:defRPr>
                <a:solidFill>
                  <a:srgbClr val="0044AE"/>
                </a:solidFill>
                <a:latin typeface="+mn-lt"/>
                <a:ea typeface="+mn-ea"/>
                <a:cs typeface="+mn-cs"/>
                <a:sym typeface="Helvetica"/>
              </a:defRPr>
            </a:pPr>
            <a:r>
              <a:t>ganz</a:t>
            </a:r>
          </a:p>
          <a:p>
            <a:pPr>
              <a:defRPr>
                <a:solidFill>
                  <a:srgbClr val="0044AE"/>
                </a:solidFill>
                <a:latin typeface="+mn-lt"/>
                <a:ea typeface="+mn-ea"/>
                <a:cs typeface="+mn-cs"/>
                <a:sym typeface="Helvetica"/>
              </a:defRPr>
            </a:pPr>
            <a:r>
              <a:t>ganz gerne</a:t>
            </a:r>
          </a:p>
          <a:p>
            <a:pPr>
              <a:defRPr>
                <a:solidFill>
                  <a:srgbClr val="0044AE"/>
                </a:solidFill>
                <a:latin typeface="+mn-lt"/>
                <a:ea typeface="+mn-ea"/>
                <a:cs typeface="+mn-cs"/>
                <a:sym typeface="Helvetica"/>
              </a:defRPr>
            </a:pPr>
            <a:r>
              <a:t>ganz und gar</a:t>
            </a:r>
          </a:p>
          <a:p>
            <a:pPr>
              <a:defRPr>
                <a:solidFill>
                  <a:srgbClr val="0044AE"/>
                </a:solidFill>
                <a:latin typeface="+mn-lt"/>
                <a:ea typeface="+mn-ea"/>
                <a:cs typeface="+mn-cs"/>
                <a:sym typeface="Helvetica"/>
              </a:defRPr>
            </a:pPr>
            <a:r>
              <a:t>gänzlich</a:t>
            </a:r>
          </a:p>
          <a:p>
            <a:pPr>
              <a:defRPr>
                <a:solidFill>
                  <a:srgbClr val="0044AE"/>
                </a:solidFill>
                <a:latin typeface="+mn-lt"/>
                <a:ea typeface="+mn-ea"/>
                <a:cs typeface="+mn-cs"/>
                <a:sym typeface="Helvetica"/>
              </a:defRPr>
            </a:pPr>
            <a:r>
              <a:t>gar</a:t>
            </a:r>
          </a:p>
          <a:p>
            <a:pPr>
              <a:defRPr>
                <a:solidFill>
                  <a:srgbClr val="0044AE"/>
                </a:solidFill>
                <a:latin typeface="+mn-lt"/>
                <a:ea typeface="+mn-ea"/>
                <a:cs typeface="+mn-cs"/>
                <a:sym typeface="Helvetica"/>
              </a:defRPr>
            </a:pPr>
            <a:r>
              <a:t>gar nicht</a:t>
            </a:r>
          </a:p>
          <a:p>
            <a:pPr>
              <a:defRPr>
                <a:solidFill>
                  <a:srgbClr val="0044AE"/>
                </a:solidFill>
                <a:latin typeface="+mn-lt"/>
                <a:ea typeface="+mn-ea"/>
                <a:cs typeface="+mn-cs"/>
                <a:sym typeface="Helvetica"/>
              </a:defRPr>
            </a:pPr>
            <a:r>
              <a:t>gelegentlich</a:t>
            </a:r>
          </a:p>
          <a:p>
            <a:pPr>
              <a:defRPr>
                <a:solidFill>
                  <a:srgbClr val="0044AE"/>
                </a:solidFill>
                <a:latin typeface="+mn-lt"/>
                <a:ea typeface="+mn-ea"/>
                <a:cs typeface="+mn-cs"/>
                <a:sym typeface="Helvetica"/>
              </a:defRPr>
            </a:pPr>
            <a:r>
              <a:t>gemeinhin</a:t>
            </a:r>
          </a:p>
          <a:p>
            <a:pPr>
              <a:defRPr>
                <a:solidFill>
                  <a:srgbClr val="0044AE"/>
                </a:solidFill>
                <a:latin typeface="+mn-lt"/>
                <a:ea typeface="+mn-ea"/>
                <a:cs typeface="+mn-cs"/>
                <a:sym typeface="Helvetica"/>
              </a:defRPr>
            </a:pPr>
            <a:r>
              <a:t>genau</a:t>
            </a:r>
          </a:p>
          <a:p>
            <a:pPr>
              <a:defRPr>
                <a:solidFill>
                  <a:srgbClr val="0044AE"/>
                </a:solidFill>
                <a:latin typeface="+mn-lt"/>
                <a:ea typeface="+mn-ea"/>
                <a:cs typeface="+mn-cs"/>
                <a:sym typeface="Helvetica"/>
              </a:defRPr>
            </a:pPr>
            <a:r>
              <a:t>geradezu</a:t>
            </a:r>
          </a:p>
          <a:p>
            <a:pPr>
              <a:defRPr>
                <a:solidFill>
                  <a:srgbClr val="0044AE"/>
                </a:solidFill>
                <a:latin typeface="+mn-lt"/>
                <a:ea typeface="+mn-ea"/>
                <a:cs typeface="+mn-cs"/>
                <a:sym typeface="Helvetica"/>
              </a:defRPr>
            </a:pPr>
            <a:r>
              <a:t>gewiss</a:t>
            </a:r>
          </a:p>
          <a:p>
            <a:pPr>
              <a:defRPr>
                <a:solidFill>
                  <a:srgbClr val="0044AE"/>
                </a:solidFill>
                <a:latin typeface="+mn-lt"/>
                <a:ea typeface="+mn-ea"/>
                <a:cs typeface="+mn-cs"/>
                <a:sym typeface="Helvetica"/>
              </a:defRPr>
            </a:pPr>
            <a:r>
              <a:t>gewisse</a:t>
            </a:r>
          </a:p>
          <a:p>
            <a:pPr>
              <a:defRPr>
                <a:solidFill>
                  <a:srgbClr val="0044AE"/>
                </a:solidFill>
                <a:latin typeface="+mn-lt"/>
                <a:ea typeface="+mn-ea"/>
                <a:cs typeface="+mn-cs"/>
                <a:sym typeface="Helvetica"/>
              </a:defRPr>
            </a:pPr>
            <a:r>
              <a:t>gewissermaen</a:t>
            </a:r>
          </a:p>
          <a:p>
            <a:pPr>
              <a:defRPr>
                <a:solidFill>
                  <a:srgbClr val="0044AE"/>
                </a:solidFill>
                <a:latin typeface="+mn-lt"/>
                <a:ea typeface="+mn-ea"/>
                <a:cs typeface="+mn-cs"/>
                <a:sym typeface="Helvetica"/>
              </a:defRPr>
            </a:pPr>
            <a:r>
              <a:t>gewissermaßen</a:t>
            </a:r>
          </a:p>
          <a:p>
            <a:pPr>
              <a:defRPr>
                <a:solidFill>
                  <a:srgbClr val="0044AE"/>
                </a:solidFill>
                <a:latin typeface="+mn-lt"/>
                <a:ea typeface="+mn-ea"/>
                <a:cs typeface="+mn-cs"/>
                <a:sym typeface="Helvetica"/>
              </a:defRPr>
            </a:pPr>
            <a:r>
              <a:t>gewiß</a:t>
            </a:r>
          </a:p>
          <a:p>
            <a:pPr>
              <a:defRPr>
                <a:solidFill>
                  <a:srgbClr val="0044AE"/>
                </a:solidFill>
                <a:latin typeface="+mn-lt"/>
                <a:ea typeface="+mn-ea"/>
                <a:cs typeface="+mn-cs"/>
                <a:sym typeface="Helvetica"/>
              </a:defRPr>
            </a:pPr>
            <a:r>
              <a:t>glatt</a:t>
            </a:r>
          </a:p>
          <a:p>
            <a:pPr>
              <a:defRPr>
                <a:solidFill>
                  <a:srgbClr val="0044AE"/>
                </a:solidFill>
                <a:latin typeface="+mn-lt"/>
                <a:ea typeface="+mn-ea"/>
                <a:cs typeface="+mn-cs"/>
                <a:sym typeface="Helvetica"/>
              </a:defRPr>
            </a:pPr>
            <a:r>
              <a:t>gleichsam</a:t>
            </a:r>
          </a:p>
          <a:p>
            <a:pPr>
              <a:defRPr>
                <a:solidFill>
                  <a:srgbClr val="0044AE"/>
                </a:solidFill>
                <a:latin typeface="+mn-lt"/>
                <a:ea typeface="+mn-ea"/>
                <a:cs typeface="+mn-cs"/>
                <a:sym typeface="Helvetica"/>
              </a:defRPr>
            </a:pPr>
            <a:r>
              <a:t>gleichwohl</a:t>
            </a:r>
          </a:p>
          <a:p>
            <a:pPr>
              <a:defRPr>
                <a:solidFill>
                  <a:srgbClr val="0044AE"/>
                </a:solidFill>
                <a:latin typeface="+mn-lt"/>
                <a:ea typeface="+mn-ea"/>
                <a:cs typeface="+mn-cs"/>
                <a:sym typeface="Helvetica"/>
              </a:defRPr>
            </a:pPr>
            <a:r>
              <a:t>glücklicherweise</a:t>
            </a:r>
          </a:p>
          <a:p>
            <a:pPr>
              <a:defRPr>
                <a:solidFill>
                  <a:srgbClr val="0044AE"/>
                </a:solidFill>
                <a:latin typeface="+mn-lt"/>
                <a:ea typeface="+mn-ea"/>
                <a:cs typeface="+mn-cs"/>
                <a:sym typeface="Helvetica"/>
              </a:defRPr>
            </a:pPr>
            <a:r>
              <a:t>gottseidank</a:t>
            </a:r>
          </a:p>
          <a:p>
            <a:pPr>
              <a:defRPr>
                <a:solidFill>
                  <a:srgbClr val="0044AE"/>
                </a:solidFill>
                <a:latin typeface="+mn-lt"/>
                <a:ea typeface="+mn-ea"/>
                <a:cs typeface="+mn-cs"/>
                <a:sym typeface="Helvetica"/>
              </a:defRPr>
            </a:pPr>
            <a:r>
              <a:t>größtenteils</a:t>
            </a:r>
          </a:p>
          <a:p>
            <a:pPr>
              <a:defRPr>
                <a:solidFill>
                  <a:srgbClr val="0044AE"/>
                </a:solidFill>
                <a:latin typeface="+mn-lt"/>
                <a:ea typeface="+mn-ea"/>
                <a:cs typeface="+mn-cs"/>
                <a:sym typeface="Helvetica"/>
              </a:defRPr>
            </a:pPr>
            <a:r>
              <a:t>halt</a:t>
            </a:r>
          </a:p>
          <a:p>
            <a:pPr>
              <a:defRPr>
                <a:solidFill>
                  <a:srgbClr val="0044AE"/>
                </a:solidFill>
                <a:latin typeface="+mn-lt"/>
                <a:ea typeface="+mn-ea"/>
                <a:cs typeface="+mn-cs"/>
                <a:sym typeface="Helvetica"/>
              </a:defRPr>
            </a:pPr>
            <a:r>
              <a:t>hätte</a:t>
            </a:r>
          </a:p>
          <a:p>
            <a:pPr>
              <a:defRPr>
                <a:solidFill>
                  <a:srgbClr val="0044AE"/>
                </a:solidFill>
                <a:latin typeface="+mn-lt"/>
                <a:ea typeface="+mn-ea"/>
                <a:cs typeface="+mn-cs"/>
                <a:sym typeface="Helvetica"/>
              </a:defRPr>
            </a:pPr>
            <a:r>
              <a:t>häufig</a:t>
            </a:r>
          </a:p>
          <a:p>
            <a:pPr>
              <a:defRPr>
                <a:solidFill>
                  <a:srgbClr val="0044AE"/>
                </a:solidFill>
                <a:latin typeface="+mn-lt"/>
                <a:ea typeface="+mn-ea"/>
                <a:cs typeface="+mn-cs"/>
                <a:sym typeface="Helvetica"/>
              </a:defRPr>
            </a:pPr>
            <a:r>
              <a:t>hie und da</a:t>
            </a:r>
          </a:p>
          <a:p>
            <a:pPr>
              <a:defRPr>
                <a:solidFill>
                  <a:srgbClr val="0044AE"/>
                </a:solidFill>
                <a:latin typeface="+mn-lt"/>
                <a:ea typeface="+mn-ea"/>
                <a:cs typeface="+mn-cs"/>
                <a:sym typeface="Helvetica"/>
              </a:defRPr>
            </a:pPr>
            <a:r>
              <a:t>hingegen</a:t>
            </a:r>
          </a:p>
          <a:p>
            <a:pPr>
              <a:defRPr>
                <a:solidFill>
                  <a:srgbClr val="0044AE"/>
                </a:solidFill>
                <a:latin typeface="+mn-lt"/>
                <a:ea typeface="+mn-ea"/>
                <a:cs typeface="+mn-cs"/>
                <a:sym typeface="Helvetica"/>
              </a:defRPr>
            </a:pPr>
            <a:r>
              <a:t>hinlänglich</a:t>
            </a:r>
          </a:p>
          <a:p>
            <a:pPr>
              <a:defRPr>
                <a:solidFill>
                  <a:srgbClr val="0044AE"/>
                </a:solidFill>
                <a:latin typeface="+mn-lt"/>
                <a:ea typeface="+mn-ea"/>
                <a:cs typeface="+mn-cs"/>
                <a:sym typeface="Helvetica"/>
              </a:defRPr>
            </a:pPr>
            <a:r>
              <a:t>höchst</a:t>
            </a:r>
          </a:p>
          <a:p>
            <a:pPr>
              <a:defRPr>
                <a:solidFill>
                  <a:srgbClr val="0044AE"/>
                </a:solidFill>
                <a:latin typeface="+mn-lt"/>
                <a:ea typeface="+mn-ea"/>
                <a:cs typeface="+mn-cs"/>
                <a:sym typeface="Helvetica"/>
              </a:defRPr>
            </a:pPr>
            <a:r>
              <a:t>höchstens</a:t>
            </a:r>
          </a:p>
          <a:p>
            <a:pPr>
              <a:defRPr>
                <a:solidFill>
                  <a:srgbClr val="0044AE"/>
                </a:solidFill>
                <a:latin typeface="+mn-lt"/>
                <a:ea typeface="+mn-ea"/>
                <a:cs typeface="+mn-cs"/>
                <a:sym typeface="Helvetica"/>
              </a:defRPr>
            </a:pPr>
            <a:r>
              <a:t>im allgemeinen</a:t>
            </a:r>
          </a:p>
          <a:p>
            <a:pPr>
              <a:defRPr>
                <a:solidFill>
                  <a:srgbClr val="0044AE"/>
                </a:solidFill>
                <a:latin typeface="+mn-lt"/>
                <a:ea typeface="+mn-ea"/>
                <a:cs typeface="+mn-cs"/>
                <a:sym typeface="Helvetica"/>
              </a:defRPr>
            </a:pPr>
            <a:r>
              <a:t>im Grunde genommen</a:t>
            </a:r>
          </a:p>
          <a:p>
            <a:pPr>
              <a:defRPr>
                <a:solidFill>
                  <a:srgbClr val="0044AE"/>
                </a:solidFill>
                <a:latin typeface="+mn-lt"/>
                <a:ea typeface="+mn-ea"/>
                <a:cs typeface="+mn-cs"/>
                <a:sym typeface="Helvetica"/>
              </a:defRPr>
            </a:pPr>
            <a:r>
              <a:t>im Prinzip</a:t>
            </a:r>
          </a:p>
          <a:p>
            <a:pPr>
              <a:defRPr>
                <a:solidFill>
                  <a:srgbClr val="0044AE"/>
                </a:solidFill>
                <a:latin typeface="+mn-lt"/>
                <a:ea typeface="+mn-ea"/>
                <a:cs typeface="+mn-cs"/>
                <a:sym typeface="Helvetica"/>
              </a:defRPr>
            </a:pPr>
            <a:r>
              <a:t>immer</a:t>
            </a:r>
          </a:p>
          <a:p>
            <a:pPr>
              <a:defRPr>
                <a:solidFill>
                  <a:srgbClr val="0044AE"/>
                </a:solidFill>
                <a:latin typeface="+mn-lt"/>
                <a:ea typeface="+mn-ea"/>
                <a:cs typeface="+mn-cs"/>
                <a:sym typeface="Helvetica"/>
              </a:defRPr>
            </a:pPr>
            <a:r>
              <a:t>immerhin</a:t>
            </a:r>
          </a:p>
          <a:p>
            <a:pPr>
              <a:defRPr>
                <a:solidFill>
                  <a:srgbClr val="0044AE"/>
                </a:solidFill>
                <a:latin typeface="+mn-lt"/>
                <a:ea typeface="+mn-ea"/>
                <a:cs typeface="+mn-cs"/>
                <a:sym typeface="Helvetica"/>
              </a:defRPr>
            </a:pPr>
            <a:r>
              <a:t>immerzu</a:t>
            </a:r>
          </a:p>
          <a:p>
            <a:pPr>
              <a:defRPr>
                <a:solidFill>
                  <a:srgbClr val="0044AE"/>
                </a:solidFill>
                <a:latin typeface="+mn-lt"/>
                <a:ea typeface="+mn-ea"/>
                <a:cs typeface="+mn-cs"/>
                <a:sym typeface="Helvetica"/>
              </a:defRPr>
            </a:pPr>
            <a:r>
              <a:t>in der Tat</a:t>
            </a:r>
          </a:p>
          <a:p>
            <a:pPr>
              <a:defRPr>
                <a:solidFill>
                  <a:srgbClr val="0044AE"/>
                </a:solidFill>
                <a:latin typeface="+mn-lt"/>
                <a:ea typeface="+mn-ea"/>
                <a:cs typeface="+mn-cs"/>
                <a:sym typeface="Helvetica"/>
              </a:defRPr>
            </a:pPr>
            <a:r>
              <a:t>in diesem Zusammenhang</a:t>
            </a:r>
          </a:p>
          <a:p>
            <a:pPr>
              <a:defRPr>
                <a:solidFill>
                  <a:srgbClr val="0044AE"/>
                </a:solidFill>
                <a:latin typeface="+mn-lt"/>
                <a:ea typeface="+mn-ea"/>
                <a:cs typeface="+mn-cs"/>
                <a:sym typeface="Helvetica"/>
              </a:defRPr>
            </a:pPr>
            <a:r>
              <a:t>indessen</a:t>
            </a:r>
          </a:p>
          <a:p>
            <a:pPr>
              <a:defRPr>
                <a:solidFill>
                  <a:srgbClr val="0044AE"/>
                </a:solidFill>
                <a:latin typeface="+mn-lt"/>
                <a:ea typeface="+mn-ea"/>
                <a:cs typeface="+mn-cs"/>
                <a:sym typeface="Helvetica"/>
              </a:defRPr>
            </a:pPr>
            <a:r>
              <a:t>infolgedessen</a:t>
            </a:r>
          </a:p>
          <a:p>
            <a:pPr>
              <a:defRPr>
                <a:solidFill>
                  <a:srgbClr val="0044AE"/>
                </a:solidFill>
                <a:latin typeface="+mn-lt"/>
                <a:ea typeface="+mn-ea"/>
                <a:cs typeface="+mn-cs"/>
                <a:sym typeface="Helvetica"/>
              </a:defRPr>
            </a:pPr>
            <a:r>
              <a:t>insbesondere</a:t>
            </a:r>
          </a:p>
          <a:p>
            <a:pPr>
              <a:defRPr>
                <a:solidFill>
                  <a:srgbClr val="0044AE"/>
                </a:solidFill>
                <a:latin typeface="+mn-lt"/>
                <a:ea typeface="+mn-ea"/>
                <a:cs typeface="+mn-cs"/>
                <a:sym typeface="Helvetica"/>
              </a:defRPr>
            </a:pPr>
            <a:r>
              <a:t>insofern</a:t>
            </a:r>
          </a:p>
          <a:p>
            <a:pPr>
              <a:defRPr>
                <a:solidFill>
                  <a:srgbClr val="0044AE"/>
                </a:solidFill>
                <a:latin typeface="+mn-lt"/>
                <a:ea typeface="+mn-ea"/>
                <a:cs typeface="+mn-cs"/>
                <a:sym typeface="Helvetica"/>
              </a:defRPr>
            </a:pPr>
            <a:r>
              <a:t>inzwischen</a:t>
            </a:r>
          </a:p>
          <a:p>
            <a:pPr>
              <a:defRPr>
                <a:solidFill>
                  <a:srgbClr val="0044AE"/>
                </a:solidFill>
                <a:latin typeface="+mn-lt"/>
                <a:ea typeface="+mn-ea"/>
                <a:cs typeface="+mn-cs"/>
                <a:sym typeface="Helvetica"/>
              </a:defRPr>
            </a:pPr>
            <a:r>
              <a:t>irgend</a:t>
            </a:r>
          </a:p>
          <a:p>
            <a:pPr>
              <a:defRPr>
                <a:solidFill>
                  <a:srgbClr val="0044AE"/>
                </a:solidFill>
                <a:latin typeface="+mn-lt"/>
                <a:ea typeface="+mn-ea"/>
                <a:cs typeface="+mn-cs"/>
                <a:sym typeface="Helvetica"/>
              </a:defRPr>
            </a:pPr>
            <a:r>
              <a:t>irgendein</a:t>
            </a:r>
          </a:p>
          <a:p>
            <a:pPr>
              <a:defRPr>
                <a:solidFill>
                  <a:srgbClr val="0044AE"/>
                </a:solidFill>
                <a:latin typeface="+mn-lt"/>
                <a:ea typeface="+mn-ea"/>
                <a:cs typeface="+mn-cs"/>
                <a:sym typeface="Helvetica"/>
              </a:defRPr>
            </a:pPr>
            <a:r>
              <a:t>irgendjemand</a:t>
            </a:r>
          </a:p>
          <a:p>
            <a:pPr>
              <a:defRPr>
                <a:solidFill>
                  <a:srgbClr val="0044AE"/>
                </a:solidFill>
                <a:latin typeface="+mn-lt"/>
                <a:ea typeface="+mn-ea"/>
                <a:cs typeface="+mn-cs"/>
                <a:sym typeface="Helvetica"/>
              </a:defRPr>
            </a:pPr>
            <a:r>
              <a:t>irgendwann</a:t>
            </a:r>
          </a:p>
          <a:p>
            <a:pPr>
              <a:defRPr>
                <a:solidFill>
                  <a:srgbClr val="0044AE"/>
                </a:solidFill>
                <a:latin typeface="+mn-lt"/>
                <a:ea typeface="+mn-ea"/>
                <a:cs typeface="+mn-cs"/>
                <a:sym typeface="Helvetica"/>
              </a:defRPr>
            </a:pPr>
            <a:r>
              <a:t>irgendwas</a:t>
            </a:r>
          </a:p>
          <a:p>
            <a:pPr>
              <a:defRPr>
                <a:solidFill>
                  <a:srgbClr val="0044AE"/>
                </a:solidFill>
                <a:latin typeface="+mn-lt"/>
                <a:ea typeface="+mn-ea"/>
                <a:cs typeface="+mn-cs"/>
                <a:sym typeface="Helvetica"/>
              </a:defRPr>
            </a:pPr>
            <a:r>
              <a:t>irgendwie</a:t>
            </a:r>
          </a:p>
          <a:p>
            <a:pPr>
              <a:defRPr>
                <a:solidFill>
                  <a:srgbClr val="0044AE"/>
                </a:solidFill>
                <a:latin typeface="+mn-lt"/>
                <a:ea typeface="+mn-ea"/>
                <a:cs typeface="+mn-cs"/>
                <a:sym typeface="Helvetica"/>
              </a:defRPr>
            </a:pPr>
            <a:r>
              <a:t>irgendwo</a:t>
            </a:r>
          </a:p>
          <a:p>
            <a:pPr>
              <a:defRPr>
                <a:solidFill>
                  <a:srgbClr val="0044AE"/>
                </a:solidFill>
                <a:latin typeface="+mn-lt"/>
                <a:ea typeface="+mn-ea"/>
                <a:cs typeface="+mn-cs"/>
                <a:sym typeface="Helvetica"/>
              </a:defRPr>
            </a:pPr>
            <a:r>
              <a:t>ja</a:t>
            </a:r>
          </a:p>
          <a:p>
            <a:pPr>
              <a:defRPr>
                <a:solidFill>
                  <a:srgbClr val="0044AE"/>
                </a:solidFill>
                <a:latin typeface="+mn-lt"/>
                <a:ea typeface="+mn-ea"/>
                <a:cs typeface="+mn-cs"/>
                <a:sym typeface="Helvetica"/>
              </a:defRPr>
            </a:pPr>
            <a:r>
              <a:t>je</a:t>
            </a:r>
          </a:p>
          <a:p>
            <a:pPr>
              <a:defRPr>
                <a:solidFill>
                  <a:srgbClr val="0044AE"/>
                </a:solidFill>
                <a:latin typeface="+mn-lt"/>
                <a:ea typeface="+mn-ea"/>
                <a:cs typeface="+mn-cs"/>
                <a:sym typeface="Helvetica"/>
              </a:defRPr>
            </a:pPr>
            <a:r>
              <a:t>jedenfalls</a:t>
            </a:r>
          </a:p>
          <a:p>
            <a:pPr>
              <a:defRPr>
                <a:solidFill>
                  <a:srgbClr val="0044AE"/>
                </a:solidFill>
                <a:latin typeface="+mn-lt"/>
                <a:ea typeface="+mn-ea"/>
                <a:cs typeface="+mn-cs"/>
                <a:sym typeface="Helvetica"/>
              </a:defRPr>
            </a:pPr>
            <a:r>
              <a:t>jedoch</a:t>
            </a:r>
          </a:p>
          <a:p>
            <a:pPr>
              <a:defRPr>
                <a:solidFill>
                  <a:srgbClr val="0044AE"/>
                </a:solidFill>
                <a:latin typeface="+mn-lt"/>
                <a:ea typeface="+mn-ea"/>
                <a:cs typeface="+mn-cs"/>
                <a:sym typeface="Helvetica"/>
              </a:defRPr>
            </a:pPr>
            <a:r>
              <a:t>jemals</a:t>
            </a:r>
          </a:p>
          <a:p>
            <a:pPr>
              <a:defRPr>
                <a:solidFill>
                  <a:srgbClr val="0044AE"/>
                </a:solidFill>
                <a:latin typeface="+mn-lt"/>
                <a:ea typeface="+mn-ea"/>
                <a:cs typeface="+mn-cs"/>
                <a:sym typeface="Helvetica"/>
              </a:defRPr>
            </a:pPr>
            <a:r>
              <a:t>kaum</a:t>
            </a:r>
          </a:p>
          <a:p>
            <a:pPr>
              <a:defRPr>
                <a:solidFill>
                  <a:srgbClr val="0044AE"/>
                </a:solidFill>
                <a:latin typeface="+mn-lt"/>
                <a:ea typeface="+mn-ea"/>
                <a:cs typeface="+mn-cs"/>
                <a:sym typeface="Helvetica"/>
              </a:defRPr>
            </a:pPr>
            <a:r>
              <a:t>keinesfalls</a:t>
            </a:r>
          </a:p>
          <a:p>
            <a:pPr>
              <a:defRPr>
                <a:solidFill>
                  <a:srgbClr val="0044AE"/>
                </a:solidFill>
                <a:latin typeface="+mn-lt"/>
                <a:ea typeface="+mn-ea"/>
                <a:cs typeface="+mn-cs"/>
                <a:sym typeface="Helvetica"/>
              </a:defRPr>
            </a:pPr>
            <a:r>
              <a:t>keineswegs</a:t>
            </a:r>
          </a:p>
          <a:p>
            <a:pPr>
              <a:defRPr>
                <a:solidFill>
                  <a:srgbClr val="0044AE"/>
                </a:solidFill>
                <a:latin typeface="+mn-lt"/>
                <a:ea typeface="+mn-ea"/>
                <a:cs typeface="+mn-cs"/>
                <a:sym typeface="Helvetica"/>
              </a:defRPr>
            </a:pPr>
            <a:r>
              <a:t>könnte</a:t>
            </a:r>
          </a:p>
          <a:p>
            <a:pPr>
              <a:defRPr>
                <a:solidFill>
                  <a:srgbClr val="0044AE"/>
                </a:solidFill>
                <a:latin typeface="+mn-lt"/>
                <a:ea typeface="+mn-ea"/>
                <a:cs typeface="+mn-cs"/>
                <a:sym typeface="Helvetica"/>
              </a:defRPr>
            </a:pPr>
            <a:r>
              <a:t>längst</a:t>
            </a:r>
          </a:p>
          <a:p>
            <a:pPr>
              <a:defRPr>
                <a:solidFill>
                  <a:srgbClr val="0044AE"/>
                </a:solidFill>
                <a:latin typeface="+mn-lt"/>
                <a:ea typeface="+mn-ea"/>
                <a:cs typeface="+mn-cs"/>
                <a:sym typeface="Helvetica"/>
              </a:defRPr>
            </a:pPr>
            <a:r>
              <a:t>lediglich</a:t>
            </a:r>
          </a:p>
          <a:p>
            <a:pPr>
              <a:defRPr>
                <a:solidFill>
                  <a:srgbClr val="0044AE"/>
                </a:solidFill>
                <a:latin typeface="+mn-lt"/>
                <a:ea typeface="+mn-ea"/>
                <a:cs typeface="+mn-cs"/>
                <a:sym typeface="Helvetica"/>
              </a:defRPr>
            </a:pPr>
            <a:r>
              <a:t>leider</a:t>
            </a:r>
          </a:p>
          <a:p>
            <a:pPr>
              <a:defRPr>
                <a:solidFill>
                  <a:srgbClr val="0044AE"/>
                </a:solidFill>
                <a:latin typeface="+mn-lt"/>
                <a:ea typeface="+mn-ea"/>
                <a:cs typeface="+mn-cs"/>
                <a:sym typeface="Helvetica"/>
              </a:defRPr>
            </a:pPr>
            <a:r>
              <a:t>letztendlich</a:t>
            </a:r>
          </a:p>
          <a:p>
            <a:pPr>
              <a:defRPr>
                <a:solidFill>
                  <a:srgbClr val="0044AE"/>
                </a:solidFill>
                <a:latin typeface="+mn-lt"/>
                <a:ea typeface="+mn-ea"/>
                <a:cs typeface="+mn-cs"/>
                <a:sym typeface="Helvetica"/>
              </a:defRPr>
            </a:pPr>
            <a:r>
              <a:t>letztlich</a:t>
            </a:r>
          </a:p>
          <a:p>
            <a:pPr>
              <a:defRPr>
                <a:solidFill>
                  <a:srgbClr val="0044AE"/>
                </a:solidFill>
                <a:latin typeface="+mn-lt"/>
                <a:ea typeface="+mn-ea"/>
                <a:cs typeface="+mn-cs"/>
                <a:sym typeface="Helvetica"/>
              </a:defRPr>
            </a:pPr>
            <a:r>
              <a:t>mal</a:t>
            </a:r>
          </a:p>
          <a:p>
            <a:pPr>
              <a:defRPr>
                <a:solidFill>
                  <a:srgbClr val="0044AE"/>
                </a:solidFill>
                <a:latin typeface="+mn-lt"/>
                <a:ea typeface="+mn-ea"/>
                <a:cs typeface="+mn-cs"/>
                <a:sym typeface="Helvetica"/>
              </a:defRPr>
            </a:pPr>
            <a:r>
              <a:t>manchmal</a:t>
            </a:r>
          </a:p>
          <a:p>
            <a:pPr>
              <a:defRPr>
                <a:solidFill>
                  <a:srgbClr val="0044AE"/>
                </a:solidFill>
                <a:latin typeface="+mn-lt"/>
                <a:ea typeface="+mn-ea"/>
                <a:cs typeface="+mn-cs"/>
                <a:sym typeface="Helvetica"/>
              </a:defRPr>
            </a:pPr>
            <a:r>
              <a:t>mehr oder weniger</a:t>
            </a:r>
          </a:p>
          <a:p>
            <a:pPr>
              <a:defRPr>
                <a:solidFill>
                  <a:srgbClr val="0044AE"/>
                </a:solidFill>
                <a:latin typeface="+mn-lt"/>
                <a:ea typeface="+mn-ea"/>
                <a:cs typeface="+mn-cs"/>
                <a:sym typeface="Helvetica"/>
              </a:defRPr>
            </a:pPr>
            <a:r>
              <a:t>mehrfach</a:t>
            </a:r>
          </a:p>
          <a:p>
            <a:pPr>
              <a:defRPr>
                <a:solidFill>
                  <a:srgbClr val="0044AE"/>
                </a:solidFill>
                <a:latin typeface="+mn-lt"/>
                <a:ea typeface="+mn-ea"/>
                <a:cs typeface="+mn-cs"/>
                <a:sym typeface="Helvetica"/>
              </a:defRPr>
            </a:pPr>
            <a:r>
              <a:t>meines Erachtens</a:t>
            </a:r>
          </a:p>
          <a:p>
            <a:pPr>
              <a:defRPr>
                <a:solidFill>
                  <a:srgbClr val="0044AE"/>
                </a:solidFill>
                <a:latin typeface="+mn-lt"/>
                <a:ea typeface="+mn-ea"/>
                <a:cs typeface="+mn-cs"/>
                <a:sym typeface="Helvetica"/>
              </a:defRPr>
            </a:pPr>
            <a:r>
              <a:t>meinetwegen</a:t>
            </a:r>
          </a:p>
          <a:p>
            <a:pPr>
              <a:defRPr>
                <a:solidFill>
                  <a:srgbClr val="0044AE"/>
                </a:solidFill>
                <a:latin typeface="+mn-lt"/>
                <a:ea typeface="+mn-ea"/>
                <a:cs typeface="+mn-cs"/>
                <a:sym typeface="Helvetica"/>
              </a:defRPr>
            </a:pPr>
            <a:r>
              <a:t>meist</a:t>
            </a:r>
          </a:p>
          <a:p>
            <a:pPr>
              <a:defRPr>
                <a:solidFill>
                  <a:srgbClr val="0044AE"/>
                </a:solidFill>
                <a:latin typeface="+mn-lt"/>
                <a:ea typeface="+mn-ea"/>
                <a:cs typeface="+mn-cs"/>
                <a:sym typeface="Helvetica"/>
              </a:defRPr>
            </a:pPr>
            <a:r>
              <a:t>meistens</a:t>
            </a:r>
          </a:p>
          <a:p>
            <a:pPr>
              <a:defRPr>
                <a:solidFill>
                  <a:srgbClr val="0044AE"/>
                </a:solidFill>
                <a:latin typeface="+mn-lt"/>
                <a:ea typeface="+mn-ea"/>
                <a:cs typeface="+mn-cs"/>
                <a:sym typeface="Helvetica"/>
              </a:defRPr>
            </a:pPr>
            <a:r>
              <a:t>meistenteils</a:t>
            </a:r>
          </a:p>
          <a:p>
            <a:pPr>
              <a:defRPr>
                <a:solidFill>
                  <a:srgbClr val="0044AE"/>
                </a:solidFill>
                <a:latin typeface="+mn-lt"/>
                <a:ea typeface="+mn-ea"/>
                <a:cs typeface="+mn-cs"/>
                <a:sym typeface="Helvetica"/>
              </a:defRPr>
            </a:pPr>
            <a:r>
              <a:t>mindestens</a:t>
            </a:r>
          </a:p>
          <a:p>
            <a:pPr>
              <a:defRPr>
                <a:solidFill>
                  <a:srgbClr val="0044AE"/>
                </a:solidFill>
                <a:latin typeface="+mn-lt"/>
                <a:ea typeface="+mn-ea"/>
                <a:cs typeface="+mn-cs"/>
                <a:sym typeface="Helvetica"/>
              </a:defRPr>
            </a:pPr>
            <a:r>
              <a:t>mithin</a:t>
            </a:r>
          </a:p>
          <a:p>
            <a:pPr>
              <a:defRPr>
                <a:solidFill>
                  <a:srgbClr val="0044AE"/>
                </a:solidFill>
                <a:latin typeface="+mn-lt"/>
                <a:ea typeface="+mn-ea"/>
                <a:cs typeface="+mn-cs"/>
                <a:sym typeface="Helvetica"/>
              </a:defRPr>
            </a:pPr>
            <a:r>
              <a:t>mitunter</a:t>
            </a:r>
          </a:p>
          <a:p>
            <a:pPr>
              <a:defRPr>
                <a:solidFill>
                  <a:srgbClr val="0044AE"/>
                </a:solidFill>
                <a:latin typeface="+mn-lt"/>
                <a:ea typeface="+mn-ea"/>
                <a:cs typeface="+mn-cs"/>
                <a:sym typeface="Helvetica"/>
              </a:defRPr>
            </a:pPr>
            <a:r>
              <a:t>möchte</a:t>
            </a:r>
          </a:p>
          <a:p>
            <a:pPr>
              <a:defRPr>
                <a:solidFill>
                  <a:srgbClr val="0044AE"/>
                </a:solidFill>
                <a:latin typeface="+mn-lt"/>
                <a:ea typeface="+mn-ea"/>
                <a:cs typeface="+mn-cs"/>
                <a:sym typeface="Helvetica"/>
              </a:defRPr>
            </a:pPr>
            <a:r>
              <a:t>möglich</a:t>
            </a:r>
          </a:p>
          <a:p>
            <a:pPr>
              <a:defRPr>
                <a:solidFill>
                  <a:srgbClr val="0044AE"/>
                </a:solidFill>
                <a:latin typeface="+mn-lt"/>
                <a:ea typeface="+mn-ea"/>
                <a:cs typeface="+mn-cs"/>
                <a:sym typeface="Helvetica"/>
              </a:defRPr>
            </a:pPr>
            <a:r>
              <a:t>möglicherweise</a:t>
            </a:r>
          </a:p>
          <a:p>
            <a:pPr>
              <a:defRPr>
                <a:solidFill>
                  <a:srgbClr val="0044AE"/>
                </a:solidFill>
                <a:latin typeface="+mn-lt"/>
                <a:ea typeface="+mn-ea"/>
                <a:cs typeface="+mn-cs"/>
                <a:sym typeface="Helvetica"/>
              </a:defRPr>
            </a:pPr>
            <a:r>
              <a:t>möglichst</a:t>
            </a:r>
          </a:p>
          <a:p>
            <a:pPr>
              <a:defRPr>
                <a:solidFill>
                  <a:srgbClr val="0044AE"/>
                </a:solidFill>
                <a:latin typeface="+mn-lt"/>
                <a:ea typeface="+mn-ea"/>
                <a:cs typeface="+mn-cs"/>
                <a:sym typeface="Helvetica"/>
              </a:defRPr>
            </a:pPr>
            <a:r>
              <a:t>nämlich</a:t>
            </a:r>
          </a:p>
          <a:p>
            <a:pPr>
              <a:defRPr>
                <a:solidFill>
                  <a:srgbClr val="0044AE"/>
                </a:solidFill>
                <a:latin typeface="+mn-lt"/>
                <a:ea typeface="+mn-ea"/>
                <a:cs typeface="+mn-cs"/>
                <a:sym typeface="Helvetica"/>
              </a:defRPr>
            </a:pPr>
            <a:r>
              <a:t>naturgemäß</a:t>
            </a:r>
          </a:p>
          <a:p>
            <a:pPr>
              <a:defRPr>
                <a:solidFill>
                  <a:srgbClr val="0044AE"/>
                </a:solidFill>
                <a:latin typeface="+mn-lt"/>
                <a:ea typeface="+mn-ea"/>
                <a:cs typeface="+mn-cs"/>
                <a:sym typeface="Helvetica"/>
              </a:defRPr>
            </a:pPr>
            <a:r>
              <a:t>natürlich</a:t>
            </a:r>
          </a:p>
          <a:p>
            <a:pPr>
              <a:defRPr>
                <a:solidFill>
                  <a:srgbClr val="0044AE"/>
                </a:solidFill>
                <a:latin typeface="+mn-lt"/>
                <a:ea typeface="+mn-ea"/>
                <a:cs typeface="+mn-cs"/>
                <a:sym typeface="Helvetica"/>
              </a:defRPr>
            </a:pPr>
            <a:r>
              <a:t>neuerdings</a:t>
            </a:r>
          </a:p>
          <a:p>
            <a:pPr>
              <a:defRPr>
                <a:solidFill>
                  <a:srgbClr val="0044AE"/>
                </a:solidFill>
                <a:latin typeface="+mn-lt"/>
                <a:ea typeface="+mn-ea"/>
                <a:cs typeface="+mn-cs"/>
                <a:sym typeface="Helvetica"/>
              </a:defRPr>
            </a:pPr>
            <a:r>
              <a:t>neuerlich</a:t>
            </a:r>
          </a:p>
          <a:p>
            <a:pPr>
              <a:defRPr>
                <a:solidFill>
                  <a:srgbClr val="0044AE"/>
                </a:solidFill>
                <a:latin typeface="+mn-lt"/>
                <a:ea typeface="+mn-ea"/>
                <a:cs typeface="+mn-cs"/>
                <a:sym typeface="Helvetica"/>
              </a:defRPr>
            </a:pPr>
            <a:r>
              <a:t>neulich</a:t>
            </a:r>
          </a:p>
          <a:p>
            <a:pPr>
              <a:defRPr>
                <a:solidFill>
                  <a:srgbClr val="0044AE"/>
                </a:solidFill>
                <a:latin typeface="+mn-lt"/>
                <a:ea typeface="+mn-ea"/>
                <a:cs typeface="+mn-cs"/>
                <a:sym typeface="Helvetica"/>
              </a:defRPr>
            </a:pPr>
            <a:r>
              <a:t>nichtsdestoweniger</a:t>
            </a:r>
          </a:p>
          <a:p>
            <a:pPr>
              <a:defRPr>
                <a:solidFill>
                  <a:srgbClr val="0044AE"/>
                </a:solidFill>
                <a:latin typeface="+mn-lt"/>
                <a:ea typeface="+mn-ea"/>
                <a:cs typeface="+mn-cs"/>
                <a:sym typeface="Helvetica"/>
              </a:defRPr>
            </a:pPr>
            <a:r>
              <a:t>nie</a:t>
            </a:r>
          </a:p>
          <a:p>
            <a:pPr>
              <a:defRPr>
                <a:solidFill>
                  <a:srgbClr val="0044AE"/>
                </a:solidFill>
                <a:latin typeface="+mn-lt"/>
                <a:ea typeface="+mn-ea"/>
                <a:cs typeface="+mn-cs"/>
                <a:sym typeface="Helvetica"/>
              </a:defRPr>
            </a:pPr>
            <a:r>
              <a:t>niemals</a:t>
            </a:r>
          </a:p>
          <a:p>
            <a:pPr>
              <a:defRPr>
                <a:solidFill>
                  <a:srgbClr val="0044AE"/>
                </a:solidFill>
                <a:latin typeface="+mn-lt"/>
                <a:ea typeface="+mn-ea"/>
                <a:cs typeface="+mn-cs"/>
                <a:sym typeface="Helvetica"/>
              </a:defRPr>
            </a:pPr>
            <a:r>
              <a:t>nun</a:t>
            </a:r>
          </a:p>
          <a:p>
            <a:pPr>
              <a:defRPr>
                <a:solidFill>
                  <a:srgbClr val="0044AE"/>
                </a:solidFill>
                <a:latin typeface="+mn-lt"/>
                <a:ea typeface="+mn-ea"/>
                <a:cs typeface="+mn-cs"/>
                <a:sym typeface="Helvetica"/>
              </a:defRPr>
            </a:pPr>
            <a:r>
              <a:t>nunmehr</a:t>
            </a:r>
          </a:p>
          <a:p>
            <a:pPr>
              <a:defRPr>
                <a:solidFill>
                  <a:srgbClr val="0044AE"/>
                </a:solidFill>
                <a:latin typeface="+mn-lt"/>
                <a:ea typeface="+mn-ea"/>
                <a:cs typeface="+mn-cs"/>
                <a:sym typeface="Helvetica"/>
              </a:defRPr>
            </a:pPr>
            <a:r>
              <a:t>nur</a:t>
            </a:r>
          </a:p>
          <a:p>
            <a:pPr>
              <a:defRPr>
                <a:solidFill>
                  <a:srgbClr val="0044AE"/>
                </a:solidFill>
                <a:latin typeface="+mn-lt"/>
                <a:ea typeface="+mn-ea"/>
                <a:cs typeface="+mn-cs"/>
                <a:sym typeface="Helvetica"/>
              </a:defRPr>
            </a:pPr>
            <a:r>
              <a:t>offenbar</a:t>
            </a:r>
          </a:p>
          <a:p>
            <a:pPr>
              <a:defRPr>
                <a:solidFill>
                  <a:srgbClr val="0044AE"/>
                </a:solidFill>
                <a:latin typeface="+mn-lt"/>
                <a:ea typeface="+mn-ea"/>
                <a:cs typeface="+mn-cs"/>
                <a:sym typeface="Helvetica"/>
              </a:defRPr>
            </a:pPr>
            <a:r>
              <a:t>offenkundig</a:t>
            </a:r>
          </a:p>
          <a:p>
            <a:pPr>
              <a:defRPr>
                <a:solidFill>
                  <a:srgbClr val="0044AE"/>
                </a:solidFill>
                <a:latin typeface="+mn-lt"/>
                <a:ea typeface="+mn-ea"/>
                <a:cs typeface="+mn-cs"/>
                <a:sym typeface="Helvetica"/>
              </a:defRPr>
            </a:pPr>
            <a:r>
              <a:t>offensichtlich</a:t>
            </a:r>
          </a:p>
          <a:p>
            <a:pPr>
              <a:defRPr>
                <a:solidFill>
                  <a:srgbClr val="0044AE"/>
                </a:solidFill>
                <a:latin typeface="+mn-lt"/>
                <a:ea typeface="+mn-ea"/>
                <a:cs typeface="+mn-cs"/>
                <a:sym typeface="Helvetica"/>
              </a:defRPr>
            </a:pPr>
            <a:r>
              <a:t>oft</a:t>
            </a:r>
          </a:p>
          <a:p>
            <a:pPr>
              <a:defRPr>
                <a:solidFill>
                  <a:srgbClr val="0044AE"/>
                </a:solidFill>
                <a:latin typeface="+mn-lt"/>
                <a:ea typeface="+mn-ea"/>
                <a:cs typeface="+mn-cs"/>
                <a:sym typeface="Helvetica"/>
              </a:defRPr>
            </a:pPr>
            <a:r>
              <a:t>ohne weiteres</a:t>
            </a:r>
          </a:p>
          <a:p>
            <a:pPr>
              <a:defRPr>
                <a:solidFill>
                  <a:srgbClr val="0044AE"/>
                </a:solidFill>
                <a:latin typeface="+mn-lt"/>
                <a:ea typeface="+mn-ea"/>
                <a:cs typeface="+mn-cs"/>
                <a:sym typeface="Helvetica"/>
              </a:defRPr>
            </a:pPr>
            <a:r>
              <a:t>ohne Zweifel</a:t>
            </a:r>
          </a:p>
          <a:p>
            <a:pPr>
              <a:defRPr>
                <a:solidFill>
                  <a:srgbClr val="0044AE"/>
                </a:solidFill>
                <a:latin typeface="+mn-lt"/>
                <a:ea typeface="+mn-ea"/>
                <a:cs typeface="+mn-cs"/>
                <a:sym typeface="Helvetica"/>
              </a:defRPr>
            </a:pPr>
            <a:r>
              <a:t>ohnedies</a:t>
            </a:r>
          </a:p>
          <a:p>
            <a:pPr>
              <a:defRPr>
                <a:solidFill>
                  <a:srgbClr val="0044AE"/>
                </a:solidFill>
                <a:latin typeface="+mn-lt"/>
                <a:ea typeface="+mn-ea"/>
                <a:cs typeface="+mn-cs"/>
                <a:sym typeface="Helvetica"/>
              </a:defRPr>
            </a:pPr>
            <a:r>
              <a:t>partout</a:t>
            </a:r>
          </a:p>
          <a:p>
            <a:pPr>
              <a:defRPr>
                <a:solidFill>
                  <a:srgbClr val="0044AE"/>
                </a:solidFill>
                <a:latin typeface="+mn-lt"/>
                <a:ea typeface="+mn-ea"/>
                <a:cs typeface="+mn-cs"/>
                <a:sym typeface="Helvetica"/>
              </a:defRPr>
            </a:pPr>
            <a:r>
              <a:t>persönlich</a:t>
            </a:r>
          </a:p>
          <a:p>
            <a:pPr>
              <a:defRPr>
                <a:solidFill>
                  <a:srgbClr val="0044AE"/>
                </a:solidFill>
                <a:latin typeface="+mn-lt"/>
                <a:ea typeface="+mn-ea"/>
                <a:cs typeface="+mn-cs"/>
                <a:sym typeface="Helvetica"/>
              </a:defRPr>
            </a:pPr>
            <a:r>
              <a:t>plötzlich</a:t>
            </a:r>
          </a:p>
          <a:p>
            <a:pPr>
              <a:defRPr>
                <a:solidFill>
                  <a:srgbClr val="0044AE"/>
                </a:solidFill>
                <a:latin typeface="+mn-lt"/>
                <a:ea typeface="+mn-ea"/>
                <a:cs typeface="+mn-cs"/>
                <a:sym typeface="Helvetica"/>
              </a:defRPr>
            </a:pPr>
            <a:r>
              <a:t>praktisch</a:t>
            </a:r>
          </a:p>
          <a:p>
            <a:pPr>
              <a:defRPr>
                <a:solidFill>
                  <a:srgbClr val="0044AE"/>
                </a:solidFill>
                <a:latin typeface="+mn-lt"/>
                <a:ea typeface="+mn-ea"/>
                <a:cs typeface="+mn-cs"/>
                <a:sym typeface="Helvetica"/>
              </a:defRPr>
            </a:pPr>
            <a:r>
              <a:t>quasi</a:t>
            </a:r>
          </a:p>
          <a:p>
            <a:pPr>
              <a:defRPr>
                <a:solidFill>
                  <a:srgbClr val="0044AE"/>
                </a:solidFill>
                <a:latin typeface="+mn-lt"/>
                <a:ea typeface="+mn-ea"/>
                <a:cs typeface="+mn-cs"/>
                <a:sym typeface="Helvetica"/>
              </a:defRPr>
            </a:pPr>
            <a:r>
              <a:t>recht</a:t>
            </a:r>
          </a:p>
          <a:p>
            <a:pPr>
              <a:defRPr>
                <a:solidFill>
                  <a:srgbClr val="0044AE"/>
                </a:solidFill>
                <a:latin typeface="+mn-lt"/>
                <a:ea typeface="+mn-ea"/>
                <a:cs typeface="+mn-cs"/>
                <a:sym typeface="Helvetica"/>
              </a:defRPr>
            </a:pPr>
            <a:r>
              <a:t>reichlich</a:t>
            </a:r>
          </a:p>
          <a:p>
            <a:pPr>
              <a:defRPr>
                <a:solidFill>
                  <a:srgbClr val="0044AE"/>
                </a:solidFill>
                <a:latin typeface="+mn-lt"/>
                <a:ea typeface="+mn-ea"/>
                <a:cs typeface="+mn-cs"/>
                <a:sym typeface="Helvetica"/>
              </a:defRPr>
            </a:pPr>
            <a:r>
              <a:t>reiflich</a:t>
            </a:r>
          </a:p>
          <a:p>
            <a:pPr>
              <a:defRPr>
                <a:solidFill>
                  <a:srgbClr val="0044AE"/>
                </a:solidFill>
                <a:latin typeface="+mn-lt"/>
                <a:ea typeface="+mn-ea"/>
                <a:cs typeface="+mn-cs"/>
                <a:sym typeface="Helvetica"/>
              </a:defRPr>
            </a:pPr>
            <a:r>
              <a:t>relativ</a:t>
            </a:r>
          </a:p>
          <a:p>
            <a:pPr>
              <a:defRPr>
                <a:solidFill>
                  <a:srgbClr val="0044AE"/>
                </a:solidFill>
                <a:latin typeface="+mn-lt"/>
                <a:ea typeface="+mn-ea"/>
                <a:cs typeface="+mn-cs"/>
                <a:sym typeface="Helvetica"/>
              </a:defRPr>
            </a:pPr>
            <a:r>
              <a:t>restlos</a:t>
            </a:r>
          </a:p>
          <a:p>
            <a:pPr>
              <a:defRPr>
                <a:solidFill>
                  <a:srgbClr val="0044AE"/>
                </a:solidFill>
                <a:latin typeface="+mn-lt"/>
                <a:ea typeface="+mn-ea"/>
                <a:cs typeface="+mn-cs"/>
                <a:sym typeface="Helvetica"/>
              </a:defRPr>
            </a:pPr>
            <a:r>
              <a:t>richtiggehend</a:t>
            </a:r>
          </a:p>
          <a:p>
            <a:pPr>
              <a:defRPr>
                <a:solidFill>
                  <a:srgbClr val="0044AE"/>
                </a:solidFill>
                <a:latin typeface="+mn-lt"/>
                <a:ea typeface="+mn-ea"/>
                <a:cs typeface="+mn-cs"/>
                <a:sym typeface="Helvetica"/>
              </a:defRPr>
            </a:pPr>
            <a:r>
              <a:t>riesig</a:t>
            </a:r>
          </a:p>
          <a:p>
            <a:pPr>
              <a:defRPr>
                <a:solidFill>
                  <a:srgbClr val="0044AE"/>
                </a:solidFill>
                <a:latin typeface="+mn-lt"/>
                <a:ea typeface="+mn-ea"/>
                <a:cs typeface="+mn-cs"/>
                <a:sym typeface="Helvetica"/>
              </a:defRPr>
            </a:pPr>
            <a:r>
              <a:t>rundheraus</a:t>
            </a:r>
          </a:p>
          <a:p>
            <a:pPr>
              <a:defRPr>
                <a:solidFill>
                  <a:srgbClr val="0044AE"/>
                </a:solidFill>
                <a:latin typeface="+mn-lt"/>
                <a:ea typeface="+mn-ea"/>
                <a:cs typeface="+mn-cs"/>
                <a:sym typeface="Helvetica"/>
              </a:defRPr>
            </a:pPr>
            <a:r>
              <a:t>rundum</a:t>
            </a:r>
          </a:p>
          <a:p>
            <a:pPr>
              <a:defRPr>
                <a:solidFill>
                  <a:srgbClr val="0044AE"/>
                </a:solidFill>
                <a:latin typeface="+mn-lt"/>
                <a:ea typeface="+mn-ea"/>
                <a:cs typeface="+mn-cs"/>
                <a:sym typeface="Helvetica"/>
              </a:defRPr>
            </a:pPr>
            <a:r>
              <a:t>samt und sonders</a:t>
            </a:r>
          </a:p>
          <a:p>
            <a:pPr>
              <a:defRPr>
                <a:solidFill>
                  <a:srgbClr val="0044AE"/>
                </a:solidFill>
                <a:latin typeface="+mn-lt"/>
                <a:ea typeface="+mn-ea"/>
                <a:cs typeface="+mn-cs"/>
                <a:sym typeface="Helvetica"/>
              </a:defRPr>
            </a:pPr>
            <a:r>
              <a:t>sattsam</a:t>
            </a:r>
          </a:p>
          <a:p>
            <a:pPr>
              <a:defRPr>
                <a:solidFill>
                  <a:srgbClr val="0044AE"/>
                </a:solidFill>
                <a:latin typeface="+mn-lt"/>
                <a:ea typeface="+mn-ea"/>
                <a:cs typeface="+mn-cs"/>
                <a:sym typeface="Helvetica"/>
              </a:defRPr>
            </a:pPr>
            <a:r>
              <a:t>schlicht</a:t>
            </a:r>
          </a:p>
          <a:p>
            <a:pPr>
              <a:defRPr>
                <a:solidFill>
                  <a:srgbClr val="0044AE"/>
                </a:solidFill>
                <a:latin typeface="+mn-lt"/>
                <a:ea typeface="+mn-ea"/>
                <a:cs typeface="+mn-cs"/>
                <a:sym typeface="Helvetica"/>
              </a:defRPr>
            </a:pPr>
            <a:r>
              <a:t>schlichtweg</a:t>
            </a:r>
          </a:p>
          <a:p>
            <a:pPr>
              <a:defRPr>
                <a:solidFill>
                  <a:srgbClr val="0044AE"/>
                </a:solidFill>
                <a:latin typeface="+mn-lt"/>
                <a:ea typeface="+mn-ea"/>
                <a:cs typeface="+mn-cs"/>
                <a:sym typeface="Helvetica"/>
              </a:defRPr>
            </a:pPr>
            <a:r>
              <a:t>schließlich</a:t>
            </a:r>
          </a:p>
          <a:p>
            <a:pPr>
              <a:defRPr>
                <a:solidFill>
                  <a:srgbClr val="0044AE"/>
                </a:solidFill>
                <a:latin typeface="+mn-lt"/>
                <a:ea typeface="+mn-ea"/>
                <a:cs typeface="+mn-cs"/>
                <a:sym typeface="Helvetica"/>
              </a:defRPr>
            </a:pPr>
            <a:r>
              <a:t>schlussendlich</a:t>
            </a:r>
          </a:p>
          <a:p>
            <a:pPr>
              <a:defRPr>
                <a:solidFill>
                  <a:srgbClr val="0044AE"/>
                </a:solidFill>
                <a:latin typeface="+mn-lt"/>
                <a:ea typeface="+mn-ea"/>
                <a:cs typeface="+mn-cs"/>
                <a:sym typeface="Helvetica"/>
              </a:defRPr>
            </a:pPr>
            <a:r>
              <a:t>schlußendlich</a:t>
            </a:r>
          </a:p>
          <a:p>
            <a:pPr>
              <a:defRPr>
                <a:solidFill>
                  <a:srgbClr val="0044AE"/>
                </a:solidFill>
                <a:latin typeface="+mn-lt"/>
                <a:ea typeface="+mn-ea"/>
                <a:cs typeface="+mn-cs"/>
                <a:sym typeface="Helvetica"/>
              </a:defRPr>
            </a:pPr>
            <a:r>
              <a:t>schon</a:t>
            </a:r>
          </a:p>
          <a:p>
            <a:pPr>
              <a:defRPr>
                <a:solidFill>
                  <a:srgbClr val="0044AE"/>
                </a:solidFill>
                <a:latin typeface="+mn-lt"/>
                <a:ea typeface="+mn-ea"/>
                <a:cs typeface="+mn-cs"/>
                <a:sym typeface="Helvetica"/>
              </a:defRPr>
            </a:pPr>
            <a:r>
              <a:t>schwerlich</a:t>
            </a:r>
          </a:p>
          <a:p>
            <a:pPr>
              <a:defRPr>
                <a:solidFill>
                  <a:srgbClr val="0044AE"/>
                </a:solidFill>
                <a:latin typeface="+mn-lt"/>
                <a:ea typeface="+mn-ea"/>
                <a:cs typeface="+mn-cs"/>
                <a:sym typeface="Helvetica"/>
              </a:defRPr>
            </a:pPr>
            <a:r>
              <a:t>sehr</a:t>
            </a:r>
          </a:p>
          <a:p>
            <a:pPr>
              <a:defRPr>
                <a:solidFill>
                  <a:srgbClr val="0044AE"/>
                </a:solidFill>
                <a:latin typeface="+mn-lt"/>
                <a:ea typeface="+mn-ea"/>
                <a:cs typeface="+mn-cs"/>
                <a:sym typeface="Helvetica"/>
              </a:defRPr>
            </a:pPr>
            <a:r>
              <a:t>selbst</a:t>
            </a:r>
          </a:p>
          <a:p>
            <a:pPr>
              <a:defRPr>
                <a:solidFill>
                  <a:srgbClr val="0044AE"/>
                </a:solidFill>
                <a:latin typeface="+mn-lt"/>
                <a:ea typeface="+mn-ea"/>
                <a:cs typeface="+mn-cs"/>
                <a:sym typeface="Helvetica"/>
              </a:defRPr>
            </a:pPr>
            <a:r>
              <a:t>selbstredend</a:t>
            </a:r>
          </a:p>
          <a:p>
            <a:pPr>
              <a:defRPr>
                <a:solidFill>
                  <a:srgbClr val="0044AE"/>
                </a:solidFill>
                <a:latin typeface="+mn-lt"/>
                <a:ea typeface="+mn-ea"/>
                <a:cs typeface="+mn-cs"/>
                <a:sym typeface="Helvetica"/>
              </a:defRPr>
            </a:pPr>
            <a:r>
              <a:t>selbstverständlich</a:t>
            </a:r>
          </a:p>
          <a:p>
            <a:pPr>
              <a:defRPr>
                <a:solidFill>
                  <a:srgbClr val="0044AE"/>
                </a:solidFill>
                <a:latin typeface="+mn-lt"/>
                <a:ea typeface="+mn-ea"/>
                <a:cs typeface="+mn-cs"/>
                <a:sym typeface="Helvetica"/>
              </a:defRPr>
            </a:pPr>
            <a:r>
              <a:t>selten</a:t>
            </a:r>
          </a:p>
          <a:p>
            <a:pPr>
              <a:defRPr>
                <a:solidFill>
                  <a:srgbClr val="0044AE"/>
                </a:solidFill>
                <a:latin typeface="+mn-lt"/>
                <a:ea typeface="+mn-ea"/>
                <a:cs typeface="+mn-cs"/>
                <a:sym typeface="Helvetica"/>
              </a:defRPr>
            </a:pPr>
            <a:r>
              <a:t>seltsamerweise</a:t>
            </a:r>
          </a:p>
          <a:p>
            <a:pPr>
              <a:defRPr>
                <a:solidFill>
                  <a:srgbClr val="0044AE"/>
                </a:solidFill>
                <a:latin typeface="+mn-lt"/>
                <a:ea typeface="+mn-ea"/>
                <a:cs typeface="+mn-cs"/>
                <a:sym typeface="Helvetica"/>
              </a:defRPr>
            </a:pPr>
            <a:r>
              <a:t>sicher</a:t>
            </a:r>
          </a:p>
          <a:p>
            <a:pPr>
              <a:defRPr>
                <a:solidFill>
                  <a:srgbClr val="0044AE"/>
                </a:solidFill>
                <a:latin typeface="+mn-lt"/>
                <a:ea typeface="+mn-ea"/>
                <a:cs typeface="+mn-cs"/>
                <a:sym typeface="Helvetica"/>
              </a:defRPr>
            </a:pPr>
            <a:r>
              <a:t>sicherlich</a:t>
            </a:r>
          </a:p>
          <a:p>
            <a:pPr>
              <a:defRPr>
                <a:solidFill>
                  <a:srgbClr val="0044AE"/>
                </a:solidFill>
                <a:latin typeface="+mn-lt"/>
                <a:ea typeface="+mn-ea"/>
                <a:cs typeface="+mn-cs"/>
                <a:sym typeface="Helvetica"/>
              </a:defRPr>
            </a:pPr>
            <a:r>
              <a:t>so</a:t>
            </a:r>
          </a:p>
          <a:p>
            <a:pPr>
              <a:defRPr>
                <a:solidFill>
                  <a:srgbClr val="0044AE"/>
                </a:solidFill>
                <a:latin typeface="+mn-lt"/>
                <a:ea typeface="+mn-ea"/>
                <a:cs typeface="+mn-cs"/>
                <a:sym typeface="Helvetica"/>
              </a:defRPr>
            </a:pPr>
            <a:r>
              <a:t>sogar</a:t>
            </a:r>
          </a:p>
          <a:p>
            <a:pPr>
              <a:defRPr>
                <a:solidFill>
                  <a:srgbClr val="0044AE"/>
                </a:solidFill>
                <a:latin typeface="+mn-lt"/>
                <a:ea typeface="+mn-ea"/>
                <a:cs typeface="+mn-cs"/>
                <a:sym typeface="Helvetica"/>
              </a:defRPr>
            </a:pPr>
            <a:r>
              <a:t>sonst</a:t>
            </a:r>
          </a:p>
          <a:p>
            <a:pPr>
              <a:defRPr>
                <a:solidFill>
                  <a:srgbClr val="0044AE"/>
                </a:solidFill>
                <a:latin typeface="+mn-lt"/>
                <a:ea typeface="+mn-ea"/>
                <a:cs typeface="+mn-cs"/>
                <a:sym typeface="Helvetica"/>
              </a:defRPr>
            </a:pPr>
            <a:r>
              <a:t>sowieso</a:t>
            </a:r>
          </a:p>
          <a:p>
            <a:pPr>
              <a:defRPr>
                <a:solidFill>
                  <a:srgbClr val="0044AE"/>
                </a:solidFill>
                <a:latin typeface="+mn-lt"/>
                <a:ea typeface="+mn-ea"/>
                <a:cs typeface="+mn-cs"/>
                <a:sym typeface="Helvetica"/>
              </a:defRPr>
            </a:pPr>
            <a:r>
              <a:t>sowohl als auch</a:t>
            </a:r>
          </a:p>
          <a:p>
            <a:pPr>
              <a:defRPr>
                <a:solidFill>
                  <a:srgbClr val="0044AE"/>
                </a:solidFill>
                <a:latin typeface="+mn-lt"/>
                <a:ea typeface="+mn-ea"/>
                <a:cs typeface="+mn-cs"/>
                <a:sym typeface="Helvetica"/>
              </a:defRPr>
            </a:pPr>
            <a:r>
              <a:t>sozusagen</a:t>
            </a:r>
          </a:p>
          <a:p>
            <a:pPr>
              <a:defRPr>
                <a:solidFill>
                  <a:srgbClr val="0044AE"/>
                </a:solidFill>
                <a:latin typeface="+mn-lt"/>
                <a:ea typeface="+mn-ea"/>
                <a:cs typeface="+mn-cs"/>
                <a:sym typeface="Helvetica"/>
              </a:defRPr>
            </a:pPr>
            <a:r>
              <a:t>stellenweise</a:t>
            </a:r>
          </a:p>
          <a:p>
            <a:pPr>
              <a:defRPr>
                <a:solidFill>
                  <a:srgbClr val="0044AE"/>
                </a:solidFill>
                <a:latin typeface="+mn-lt"/>
                <a:ea typeface="+mn-ea"/>
                <a:cs typeface="+mn-cs"/>
                <a:sym typeface="Helvetica"/>
              </a:defRPr>
            </a:pPr>
            <a:r>
              <a:t>stets</a:t>
            </a:r>
          </a:p>
          <a:p>
            <a:pPr>
              <a:defRPr>
                <a:solidFill>
                  <a:srgbClr val="0044AE"/>
                </a:solidFill>
                <a:latin typeface="+mn-lt"/>
                <a:ea typeface="+mn-ea"/>
                <a:cs typeface="+mn-cs"/>
                <a:sym typeface="Helvetica"/>
              </a:defRPr>
            </a:pPr>
            <a:r>
              <a:t>tatsächlich</a:t>
            </a:r>
          </a:p>
          <a:p>
            <a:pPr>
              <a:defRPr>
                <a:solidFill>
                  <a:srgbClr val="0044AE"/>
                </a:solidFill>
                <a:latin typeface="+mn-lt"/>
                <a:ea typeface="+mn-ea"/>
                <a:cs typeface="+mn-cs"/>
                <a:sym typeface="Helvetica"/>
              </a:defRPr>
            </a:pPr>
            <a:r>
              <a:t>trotzdem</a:t>
            </a:r>
          </a:p>
          <a:p>
            <a:pPr>
              <a:defRPr>
                <a:solidFill>
                  <a:srgbClr val="0044AE"/>
                </a:solidFill>
                <a:latin typeface="+mn-lt"/>
                <a:ea typeface="+mn-ea"/>
                <a:cs typeface="+mn-cs"/>
                <a:sym typeface="Helvetica"/>
              </a:defRPr>
            </a:pPr>
            <a:r>
              <a:t>überaus</a:t>
            </a:r>
          </a:p>
          <a:p>
            <a:pPr>
              <a:defRPr>
                <a:solidFill>
                  <a:srgbClr val="0044AE"/>
                </a:solidFill>
                <a:latin typeface="+mn-lt"/>
                <a:ea typeface="+mn-ea"/>
                <a:cs typeface="+mn-cs"/>
                <a:sym typeface="Helvetica"/>
              </a:defRPr>
            </a:pPr>
            <a:r>
              <a:t>überdies</a:t>
            </a:r>
          </a:p>
          <a:p>
            <a:pPr>
              <a:defRPr>
                <a:solidFill>
                  <a:srgbClr val="0044AE"/>
                </a:solidFill>
                <a:latin typeface="+mn-lt"/>
                <a:ea typeface="+mn-ea"/>
                <a:cs typeface="+mn-cs"/>
                <a:sym typeface="Helvetica"/>
              </a:defRPr>
            </a:pPr>
            <a:r>
              <a:t>überhaupt</a:t>
            </a:r>
          </a:p>
          <a:p>
            <a:pPr>
              <a:defRPr>
                <a:solidFill>
                  <a:srgbClr val="0044AE"/>
                </a:solidFill>
                <a:latin typeface="+mn-lt"/>
                <a:ea typeface="+mn-ea"/>
                <a:cs typeface="+mn-cs"/>
                <a:sym typeface="Helvetica"/>
              </a:defRPr>
            </a:pPr>
            <a:r>
              <a:t>üblicher Weise</a:t>
            </a:r>
          </a:p>
          <a:p>
            <a:pPr>
              <a:defRPr>
                <a:solidFill>
                  <a:srgbClr val="0044AE"/>
                </a:solidFill>
                <a:latin typeface="+mn-lt"/>
                <a:ea typeface="+mn-ea"/>
                <a:cs typeface="+mn-cs"/>
                <a:sym typeface="Helvetica"/>
              </a:defRPr>
            </a:pPr>
            <a:r>
              <a:t>übrigens</a:t>
            </a:r>
          </a:p>
          <a:p>
            <a:pPr>
              <a:defRPr>
                <a:solidFill>
                  <a:srgbClr val="0044AE"/>
                </a:solidFill>
                <a:latin typeface="+mn-lt"/>
                <a:ea typeface="+mn-ea"/>
                <a:cs typeface="+mn-cs"/>
                <a:sym typeface="Helvetica"/>
              </a:defRPr>
            </a:pPr>
            <a:r>
              <a:t>umständehalber</a:t>
            </a:r>
          </a:p>
          <a:p>
            <a:pPr>
              <a:defRPr>
                <a:solidFill>
                  <a:srgbClr val="0044AE"/>
                </a:solidFill>
                <a:latin typeface="+mn-lt"/>
                <a:ea typeface="+mn-ea"/>
                <a:cs typeface="+mn-cs"/>
                <a:sym typeface="Helvetica"/>
              </a:defRPr>
            </a:pPr>
            <a:r>
              <a:t>unbedingt</a:t>
            </a:r>
          </a:p>
          <a:p>
            <a:pPr>
              <a:defRPr>
                <a:solidFill>
                  <a:srgbClr val="0044AE"/>
                </a:solidFill>
                <a:latin typeface="+mn-lt"/>
                <a:ea typeface="+mn-ea"/>
                <a:cs typeface="+mn-cs"/>
                <a:sym typeface="Helvetica"/>
              </a:defRPr>
            </a:pPr>
            <a:r>
              <a:t>unbeschreiblich</a:t>
            </a:r>
          </a:p>
          <a:p>
            <a:pPr>
              <a:defRPr>
                <a:solidFill>
                  <a:srgbClr val="0044AE"/>
                </a:solidFill>
                <a:latin typeface="+mn-lt"/>
                <a:ea typeface="+mn-ea"/>
                <a:cs typeface="+mn-cs"/>
                <a:sym typeface="Helvetica"/>
              </a:defRPr>
            </a:pPr>
            <a:r>
              <a:t>unerhört</a:t>
            </a:r>
          </a:p>
          <a:p>
            <a:pPr>
              <a:defRPr>
                <a:solidFill>
                  <a:srgbClr val="0044AE"/>
                </a:solidFill>
                <a:latin typeface="+mn-lt"/>
                <a:ea typeface="+mn-ea"/>
                <a:cs typeface="+mn-cs"/>
                <a:sym typeface="Helvetica"/>
              </a:defRPr>
            </a:pPr>
            <a:r>
              <a:t>ungefähr</a:t>
            </a:r>
          </a:p>
          <a:p>
            <a:pPr>
              <a:defRPr>
                <a:solidFill>
                  <a:srgbClr val="0044AE"/>
                </a:solidFill>
                <a:latin typeface="+mn-lt"/>
                <a:ea typeface="+mn-ea"/>
                <a:cs typeface="+mn-cs"/>
                <a:sym typeface="Helvetica"/>
              </a:defRPr>
            </a:pPr>
            <a:r>
              <a:t>ungemein</a:t>
            </a:r>
          </a:p>
          <a:p>
            <a:pPr>
              <a:defRPr>
                <a:solidFill>
                  <a:srgbClr val="0044AE"/>
                </a:solidFill>
                <a:latin typeface="+mn-lt"/>
                <a:ea typeface="+mn-ea"/>
                <a:cs typeface="+mn-cs"/>
                <a:sym typeface="Helvetica"/>
              </a:defRPr>
            </a:pPr>
            <a:r>
              <a:t>ungewöhnlich</a:t>
            </a:r>
          </a:p>
          <a:p>
            <a:pPr>
              <a:defRPr>
                <a:solidFill>
                  <a:srgbClr val="0044AE"/>
                </a:solidFill>
                <a:latin typeface="+mn-lt"/>
                <a:ea typeface="+mn-ea"/>
                <a:cs typeface="+mn-cs"/>
                <a:sym typeface="Helvetica"/>
              </a:defRPr>
            </a:pPr>
            <a:r>
              <a:t>ungleich</a:t>
            </a:r>
          </a:p>
          <a:p>
            <a:pPr>
              <a:defRPr>
                <a:solidFill>
                  <a:srgbClr val="0044AE"/>
                </a:solidFill>
                <a:latin typeface="+mn-lt"/>
                <a:ea typeface="+mn-ea"/>
                <a:cs typeface="+mn-cs"/>
                <a:sym typeface="Helvetica"/>
              </a:defRPr>
            </a:pPr>
            <a:r>
              <a:t>unglücklicherweise</a:t>
            </a:r>
          </a:p>
          <a:p>
            <a:pPr>
              <a:defRPr>
                <a:solidFill>
                  <a:srgbClr val="0044AE"/>
                </a:solidFill>
                <a:latin typeface="+mn-lt"/>
                <a:ea typeface="+mn-ea"/>
                <a:cs typeface="+mn-cs"/>
                <a:sym typeface="Helvetica"/>
              </a:defRPr>
            </a:pPr>
            <a:r>
              <a:t>unlängst</a:t>
            </a:r>
          </a:p>
          <a:p>
            <a:pPr>
              <a:defRPr>
                <a:solidFill>
                  <a:srgbClr val="0044AE"/>
                </a:solidFill>
                <a:latin typeface="+mn-lt"/>
                <a:ea typeface="+mn-ea"/>
                <a:cs typeface="+mn-cs"/>
                <a:sym typeface="Helvetica"/>
              </a:defRPr>
            </a:pPr>
            <a:r>
              <a:t>unmaßgeblich</a:t>
            </a:r>
          </a:p>
          <a:p>
            <a:pPr>
              <a:defRPr>
                <a:solidFill>
                  <a:srgbClr val="0044AE"/>
                </a:solidFill>
                <a:latin typeface="+mn-lt"/>
                <a:ea typeface="+mn-ea"/>
                <a:cs typeface="+mn-cs"/>
                <a:sym typeface="Helvetica"/>
              </a:defRPr>
            </a:pPr>
            <a:r>
              <a:t>unsagbar</a:t>
            </a:r>
          </a:p>
          <a:p>
            <a:pPr>
              <a:defRPr>
                <a:solidFill>
                  <a:srgbClr val="0044AE"/>
                </a:solidFill>
                <a:latin typeface="+mn-lt"/>
                <a:ea typeface="+mn-ea"/>
                <a:cs typeface="+mn-cs"/>
                <a:sym typeface="Helvetica"/>
              </a:defRPr>
            </a:pPr>
            <a:r>
              <a:t>unsäglich</a:t>
            </a:r>
          </a:p>
          <a:p>
            <a:pPr>
              <a:defRPr>
                <a:solidFill>
                  <a:srgbClr val="0044AE"/>
                </a:solidFill>
                <a:latin typeface="+mn-lt"/>
                <a:ea typeface="+mn-ea"/>
                <a:cs typeface="+mn-cs"/>
                <a:sym typeface="Helvetica"/>
              </a:defRPr>
            </a:pPr>
            <a:r>
              <a:t>unstreitig</a:t>
            </a:r>
          </a:p>
          <a:p>
            <a:pPr>
              <a:defRPr>
                <a:solidFill>
                  <a:srgbClr val="0044AE"/>
                </a:solidFill>
                <a:latin typeface="+mn-lt"/>
                <a:ea typeface="+mn-ea"/>
                <a:cs typeface="+mn-cs"/>
                <a:sym typeface="Helvetica"/>
              </a:defRPr>
            </a:pPr>
            <a:r>
              <a:t>unzweifelhaft</a:t>
            </a:r>
          </a:p>
          <a:p>
            <a:pPr>
              <a:defRPr>
                <a:solidFill>
                  <a:srgbClr val="0044AE"/>
                </a:solidFill>
                <a:latin typeface="+mn-lt"/>
                <a:ea typeface="+mn-ea"/>
                <a:cs typeface="+mn-cs"/>
                <a:sym typeface="Helvetica"/>
              </a:defRPr>
            </a:pPr>
            <a:r>
              <a:t>vergleichsweise</a:t>
            </a:r>
          </a:p>
          <a:p>
            <a:pPr>
              <a:defRPr>
                <a:solidFill>
                  <a:srgbClr val="0044AE"/>
                </a:solidFill>
                <a:latin typeface="+mn-lt"/>
                <a:ea typeface="+mn-ea"/>
                <a:cs typeface="+mn-cs"/>
                <a:sym typeface="Helvetica"/>
              </a:defRPr>
            </a:pPr>
            <a:r>
              <a:t>vermutlich</a:t>
            </a:r>
          </a:p>
          <a:p>
            <a:pPr>
              <a:defRPr>
                <a:solidFill>
                  <a:srgbClr val="0044AE"/>
                </a:solidFill>
                <a:latin typeface="+mn-lt"/>
                <a:ea typeface="+mn-ea"/>
                <a:cs typeface="+mn-cs"/>
                <a:sym typeface="Helvetica"/>
              </a:defRPr>
            </a:pPr>
            <a:r>
              <a:t>vielfach</a:t>
            </a:r>
          </a:p>
          <a:p>
            <a:pPr>
              <a:defRPr>
                <a:solidFill>
                  <a:srgbClr val="0044AE"/>
                </a:solidFill>
                <a:latin typeface="+mn-lt"/>
                <a:ea typeface="+mn-ea"/>
                <a:cs typeface="+mn-cs"/>
                <a:sym typeface="Helvetica"/>
              </a:defRPr>
            </a:pPr>
            <a:r>
              <a:t>vielleicht</a:t>
            </a:r>
          </a:p>
          <a:p>
            <a:pPr>
              <a:defRPr>
                <a:solidFill>
                  <a:srgbClr val="0044AE"/>
                </a:solidFill>
                <a:latin typeface="+mn-lt"/>
                <a:ea typeface="+mn-ea"/>
                <a:cs typeface="+mn-cs"/>
                <a:sym typeface="Helvetica"/>
              </a:defRPr>
            </a:pPr>
            <a:r>
              <a:t>voll</a:t>
            </a:r>
          </a:p>
          <a:p>
            <a:pPr>
              <a:defRPr>
                <a:solidFill>
                  <a:srgbClr val="0044AE"/>
                </a:solidFill>
                <a:latin typeface="+mn-lt"/>
                <a:ea typeface="+mn-ea"/>
                <a:cs typeface="+mn-cs"/>
                <a:sym typeface="Helvetica"/>
              </a:defRPr>
            </a:pPr>
            <a:r>
              <a:t>voll und ganz</a:t>
            </a:r>
          </a:p>
          <a:p>
            <a:pPr>
              <a:defRPr>
                <a:solidFill>
                  <a:srgbClr val="0044AE"/>
                </a:solidFill>
                <a:latin typeface="+mn-lt"/>
                <a:ea typeface="+mn-ea"/>
                <a:cs typeface="+mn-cs"/>
                <a:sym typeface="Helvetica"/>
              </a:defRPr>
            </a:pPr>
            <a:r>
              <a:t>vollends</a:t>
            </a:r>
          </a:p>
          <a:p>
            <a:pPr>
              <a:defRPr>
                <a:solidFill>
                  <a:srgbClr val="0044AE"/>
                </a:solidFill>
                <a:latin typeface="+mn-lt"/>
                <a:ea typeface="+mn-ea"/>
                <a:cs typeface="+mn-cs"/>
                <a:sym typeface="Helvetica"/>
              </a:defRPr>
            </a:pPr>
            <a:r>
              <a:t>völlig</a:t>
            </a:r>
          </a:p>
          <a:p>
            <a:pPr>
              <a:defRPr>
                <a:solidFill>
                  <a:srgbClr val="0044AE"/>
                </a:solidFill>
                <a:latin typeface="+mn-lt"/>
                <a:ea typeface="+mn-ea"/>
                <a:cs typeface="+mn-cs"/>
                <a:sym typeface="Helvetica"/>
              </a:defRPr>
            </a:pPr>
            <a:r>
              <a:t>vollkommen</a:t>
            </a:r>
          </a:p>
          <a:p>
            <a:pPr>
              <a:defRPr>
                <a:solidFill>
                  <a:srgbClr val="0044AE"/>
                </a:solidFill>
                <a:latin typeface="+mn-lt"/>
                <a:ea typeface="+mn-ea"/>
                <a:cs typeface="+mn-cs"/>
                <a:sym typeface="Helvetica"/>
              </a:defRPr>
            </a:pPr>
            <a:r>
              <a:t>vollständig</a:t>
            </a:r>
          </a:p>
          <a:p>
            <a:pPr>
              <a:defRPr>
                <a:solidFill>
                  <a:srgbClr val="0044AE"/>
                </a:solidFill>
                <a:latin typeface="+mn-lt"/>
                <a:ea typeface="+mn-ea"/>
                <a:cs typeface="+mn-cs"/>
                <a:sym typeface="Helvetica"/>
              </a:defRPr>
            </a:pPr>
            <a:r>
              <a:t>von neuem</a:t>
            </a:r>
          </a:p>
          <a:p>
            <a:pPr>
              <a:defRPr>
                <a:solidFill>
                  <a:srgbClr val="0044AE"/>
                </a:solidFill>
                <a:latin typeface="+mn-lt"/>
                <a:ea typeface="+mn-ea"/>
                <a:cs typeface="+mn-cs"/>
                <a:sym typeface="Helvetica"/>
              </a:defRPr>
            </a:pPr>
            <a:r>
              <a:t>wahrscheinlich</a:t>
            </a:r>
          </a:p>
          <a:p>
            <a:pPr>
              <a:defRPr>
                <a:solidFill>
                  <a:srgbClr val="0044AE"/>
                </a:solidFill>
                <a:latin typeface="+mn-lt"/>
                <a:ea typeface="+mn-ea"/>
                <a:cs typeface="+mn-cs"/>
                <a:sym typeface="Helvetica"/>
              </a:defRPr>
            </a:pPr>
            <a:r>
              <a:t>weidlich</a:t>
            </a:r>
          </a:p>
          <a:p>
            <a:pPr>
              <a:defRPr>
                <a:solidFill>
                  <a:srgbClr val="0044AE"/>
                </a:solidFill>
                <a:latin typeface="+mn-lt"/>
                <a:ea typeface="+mn-ea"/>
                <a:cs typeface="+mn-cs"/>
                <a:sym typeface="Helvetica"/>
              </a:defRPr>
            </a:pPr>
            <a:r>
              <a:t>weitgehend</a:t>
            </a:r>
          </a:p>
          <a:p>
            <a:pPr>
              <a:defRPr>
                <a:solidFill>
                  <a:srgbClr val="0044AE"/>
                </a:solidFill>
                <a:latin typeface="+mn-lt"/>
                <a:ea typeface="+mn-ea"/>
                <a:cs typeface="+mn-cs"/>
                <a:sym typeface="Helvetica"/>
              </a:defRPr>
            </a:pPr>
            <a:r>
              <a:t>wenigstens</a:t>
            </a:r>
          </a:p>
          <a:p>
            <a:pPr>
              <a:defRPr>
                <a:solidFill>
                  <a:srgbClr val="0044AE"/>
                </a:solidFill>
                <a:latin typeface="+mn-lt"/>
                <a:ea typeface="+mn-ea"/>
                <a:cs typeface="+mn-cs"/>
                <a:sym typeface="Helvetica"/>
              </a:defRPr>
            </a:pPr>
            <a:r>
              <a:t>wieder</a:t>
            </a:r>
          </a:p>
          <a:p>
            <a:pPr>
              <a:defRPr>
                <a:solidFill>
                  <a:srgbClr val="0044AE"/>
                </a:solidFill>
                <a:latin typeface="+mn-lt"/>
                <a:ea typeface="+mn-ea"/>
                <a:cs typeface="+mn-cs"/>
                <a:sym typeface="Helvetica"/>
              </a:defRPr>
            </a:pPr>
            <a:r>
              <a:t>wiederum</a:t>
            </a:r>
          </a:p>
          <a:p>
            <a:pPr>
              <a:defRPr>
                <a:solidFill>
                  <a:srgbClr val="0044AE"/>
                </a:solidFill>
                <a:latin typeface="+mn-lt"/>
                <a:ea typeface="+mn-ea"/>
                <a:cs typeface="+mn-cs"/>
                <a:sym typeface="Helvetica"/>
              </a:defRPr>
            </a:pPr>
            <a:r>
              <a:t>wirklich</a:t>
            </a:r>
          </a:p>
          <a:p>
            <a:pPr>
              <a:defRPr>
                <a:solidFill>
                  <a:srgbClr val="0044AE"/>
                </a:solidFill>
                <a:latin typeface="+mn-lt"/>
                <a:ea typeface="+mn-ea"/>
                <a:cs typeface="+mn-cs"/>
                <a:sym typeface="Helvetica"/>
              </a:defRPr>
            </a:pPr>
            <a:r>
              <a:t>wohl</a:t>
            </a:r>
          </a:p>
          <a:p>
            <a:pPr>
              <a:defRPr>
                <a:solidFill>
                  <a:srgbClr val="0044AE"/>
                </a:solidFill>
                <a:latin typeface="+mn-lt"/>
                <a:ea typeface="+mn-ea"/>
                <a:cs typeface="+mn-cs"/>
                <a:sym typeface="Helvetica"/>
              </a:defRPr>
            </a:pPr>
            <a:r>
              <a:t>wohlgemerkt</a:t>
            </a:r>
          </a:p>
          <a:p>
            <a:pPr>
              <a:defRPr>
                <a:solidFill>
                  <a:srgbClr val="0044AE"/>
                </a:solidFill>
                <a:latin typeface="+mn-lt"/>
                <a:ea typeface="+mn-ea"/>
                <a:cs typeface="+mn-cs"/>
                <a:sym typeface="Helvetica"/>
              </a:defRPr>
            </a:pPr>
            <a:r>
              <a:t>womöglich</a:t>
            </a:r>
          </a:p>
          <a:p>
            <a:pPr>
              <a:defRPr>
                <a:solidFill>
                  <a:srgbClr val="0044AE"/>
                </a:solidFill>
                <a:latin typeface="+mn-lt"/>
                <a:ea typeface="+mn-ea"/>
                <a:cs typeface="+mn-cs"/>
                <a:sym typeface="Helvetica"/>
              </a:defRPr>
            </a:pPr>
            <a:r>
              <a:t>ziemlich</a:t>
            </a:r>
          </a:p>
          <a:p>
            <a:pPr>
              <a:defRPr>
                <a:solidFill>
                  <a:srgbClr val="0044AE"/>
                </a:solidFill>
                <a:latin typeface="+mn-lt"/>
                <a:ea typeface="+mn-ea"/>
                <a:cs typeface="+mn-cs"/>
                <a:sym typeface="Helvetica"/>
              </a:defRPr>
            </a:pPr>
            <a:r>
              <a:t>zudem</a:t>
            </a:r>
          </a:p>
          <a:p>
            <a:pPr>
              <a:defRPr>
                <a:solidFill>
                  <a:srgbClr val="0044AE"/>
                </a:solidFill>
                <a:latin typeface="+mn-lt"/>
                <a:ea typeface="+mn-ea"/>
                <a:cs typeface="+mn-cs"/>
                <a:sym typeface="Helvetica"/>
              </a:defRPr>
            </a:pPr>
            <a:r>
              <a:t>zugegeben</a:t>
            </a:r>
          </a:p>
          <a:p>
            <a:pPr>
              <a:defRPr>
                <a:solidFill>
                  <a:srgbClr val="0044AE"/>
                </a:solidFill>
                <a:latin typeface="+mn-lt"/>
                <a:ea typeface="+mn-ea"/>
                <a:cs typeface="+mn-cs"/>
                <a:sym typeface="Helvetica"/>
              </a:defRPr>
            </a:pPr>
            <a:r>
              <a:t>zumeist</a:t>
            </a:r>
          </a:p>
          <a:p>
            <a:pPr>
              <a:defRPr>
                <a:solidFill>
                  <a:srgbClr val="0044AE"/>
                </a:solidFill>
                <a:latin typeface="+mn-lt"/>
                <a:ea typeface="+mn-ea"/>
                <a:cs typeface="+mn-cs"/>
                <a:sym typeface="Helvetica"/>
              </a:defRPr>
            </a:pPr>
            <a:r>
              <a:t>zusehends</a:t>
            </a:r>
          </a:p>
          <a:p>
            <a:pPr>
              <a:defRPr>
                <a:solidFill>
                  <a:srgbClr val="0044AE"/>
                </a:solidFill>
                <a:latin typeface="+mn-lt"/>
                <a:ea typeface="+mn-ea"/>
                <a:cs typeface="+mn-cs"/>
                <a:sym typeface="Helvetica"/>
              </a:defRPr>
            </a:pPr>
            <a:r>
              <a:t>zusehens</a:t>
            </a:r>
          </a:p>
          <a:p>
            <a:pPr>
              <a:defRPr>
                <a:solidFill>
                  <a:srgbClr val="0044AE"/>
                </a:solidFill>
                <a:latin typeface="+mn-lt"/>
                <a:ea typeface="+mn-ea"/>
                <a:cs typeface="+mn-cs"/>
                <a:sym typeface="Helvetica"/>
              </a:defRPr>
            </a:pPr>
            <a:r>
              <a:t>zuweilen</a:t>
            </a:r>
          </a:p>
          <a:p>
            <a:pPr>
              <a:defRPr>
                <a:solidFill>
                  <a:srgbClr val="0044AE"/>
                </a:solidFill>
                <a:latin typeface="+mn-lt"/>
                <a:ea typeface="+mn-ea"/>
                <a:cs typeface="+mn-cs"/>
                <a:sym typeface="Helvetica"/>
              </a:defRPr>
            </a:pPr>
            <a:r>
              <a:t>zweifellos</a:t>
            </a:r>
          </a:p>
          <a:p>
            <a:pPr>
              <a:defRPr>
                <a:solidFill>
                  <a:srgbClr val="0044AE"/>
                </a:solidFill>
                <a:latin typeface="+mn-lt"/>
                <a:ea typeface="+mn-ea"/>
                <a:cs typeface="+mn-cs"/>
                <a:sym typeface="Helvetica"/>
              </a:defRPr>
            </a:pPr>
            <a:r>
              <a:t>zweifelsfrei</a:t>
            </a:r>
          </a:p>
          <a:p>
            <a:pPr>
              <a:defRPr>
                <a:solidFill>
                  <a:srgbClr val="0044AE"/>
                </a:solidFill>
                <a:latin typeface="+mn-lt"/>
                <a:ea typeface="+mn-ea"/>
                <a:cs typeface="+mn-cs"/>
                <a:sym typeface="Helvetica"/>
              </a:defRPr>
            </a:pPr>
            <a:r>
              <a:t>zweifelsohne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el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Titeltext</a:t>
            </a:r>
          </a:p>
        </p:txBody>
      </p:sp>
      <p:sp>
        <p:nvSpPr>
          <p:cNvPr id="3" name="Textebene 1…"/>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Textebene 1</a:t>
            </a:r>
          </a:p>
          <a:p>
            <a:pPr lvl="1"/>
            <a:r>
              <a:t>Textebene 2</a:t>
            </a:r>
          </a:p>
          <a:p>
            <a:pPr lvl="2"/>
            <a:r>
              <a:t>Textebene 3</a:t>
            </a:r>
          </a:p>
          <a:p>
            <a:pPr lvl="3"/>
            <a:r>
              <a:t>Textebene 4</a:t>
            </a:r>
          </a:p>
          <a:p>
            <a:pPr lvl="4"/>
            <a:r>
              <a:t>Textebene 5</a:t>
            </a:r>
          </a:p>
        </p:txBody>
      </p:sp>
      <p:sp>
        <p:nvSpPr>
          <p:cNvPr id="4" name="Foliennummer"/>
          <p:cNvSpPr txBox="1"/>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9.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0.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3.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5.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7.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20" name="Foliennummer"/>
          <p:cNvSpPr txBox="1"/>
          <p:nvPr>
            <p:ph type="sldNum" sz="quarter" idx="4294967295"/>
          </p:nvPr>
        </p:nvSpPr>
        <p:spPr>
          <a:xfrm>
            <a:off x="1752600" y="6381750"/>
            <a:ext cx="249471"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21" name="folge_01" descr="folge_01"/>
          <p:cNvPicPr>
            <a:picLocks noChangeAspect="1"/>
          </p:cNvPicPr>
          <p:nvPr/>
        </p:nvPicPr>
        <p:blipFill>
          <a:blip r:embed="rId2">
            <a:extLst/>
          </a:blip>
          <a:stretch>
            <a:fillRect/>
          </a:stretch>
        </p:blipFill>
        <p:spPr>
          <a:xfrm>
            <a:off x="228600" y="6291262"/>
            <a:ext cx="990600" cy="566738"/>
          </a:xfrm>
          <a:prstGeom prst="rect">
            <a:avLst/>
          </a:prstGeom>
          <a:ln w="12700">
            <a:miter lim="400000"/>
          </a:ln>
        </p:spPr>
      </p:pic>
      <p:sp>
        <p:nvSpPr>
          <p:cNvPr id="22" name="Was ist der Unterschied..."/>
          <p:cNvSpPr txBox="1"/>
          <p:nvPr/>
        </p:nvSpPr>
        <p:spPr>
          <a:xfrm>
            <a:off x="900112" y="283813"/>
            <a:ext cx="7543801" cy="58489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b="1" sz="3500"/>
            </a:lvl1pPr>
          </a:lstStyle>
          <a:p>
            <a:pPr/>
            <a:r>
              <a:t>Was ist der Unterschied...</a:t>
            </a:r>
          </a:p>
        </p:txBody>
      </p:sp>
      <p:pic>
        <p:nvPicPr>
          <p:cNvPr id="23" name="kleiner_unterschied.jpg" descr="kleiner_unterschied.jpg"/>
          <p:cNvPicPr>
            <a:picLocks noChangeAspect="1"/>
          </p:cNvPicPr>
          <p:nvPr/>
        </p:nvPicPr>
        <p:blipFill>
          <a:blip r:embed="rId3">
            <a:extLst/>
          </a:blip>
          <a:stretch>
            <a:fillRect/>
          </a:stretch>
        </p:blipFill>
        <p:spPr>
          <a:xfrm>
            <a:off x="2667000" y="2159000"/>
            <a:ext cx="3810000" cy="25273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74" name="Foliennummer"/>
          <p:cNvSpPr txBox="1"/>
          <p:nvPr>
            <p:ph type="sldNum" sz="quarter" idx="4294967295"/>
          </p:nvPr>
        </p:nvSpPr>
        <p:spPr>
          <a:xfrm>
            <a:off x="1752600" y="6381750"/>
            <a:ext cx="394802"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75"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76" name="Unübersetzbare Wörter in Schweizerdeutsch (2): zwe Manne, zwo Froue, zwöi Ching…"/>
          <p:cNvSpPr txBox="1"/>
          <p:nvPr/>
        </p:nvSpPr>
        <p:spPr>
          <a:xfrm>
            <a:off x="0" y="284021"/>
            <a:ext cx="8586788" cy="431828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b="1" sz="3500"/>
            </a:pPr>
            <a:r>
              <a:t>Unübersetzbare Wörter in Schweizerdeutsch (2): </a:t>
            </a:r>
            <a:r>
              <a:rPr b="0" sz="3600"/>
              <a:t>zwe Manne, zwo Froue, zwöi Ching</a:t>
            </a:r>
            <a:endParaRPr sz="3600"/>
          </a:p>
          <a:p>
            <a:pPr algn="l">
              <a:defRPr sz="3600"/>
            </a:pPr>
          </a:p>
          <a:p>
            <a:pPr algn="l">
              <a:defRPr sz="3600"/>
            </a:pPr>
            <a:r>
              <a:t>Ha! Das Konzept des Duals gibt's (fast) nur noch in schweizerdeutschen Dialekten.</a:t>
            </a:r>
          </a:p>
          <a:p>
            <a:pPr algn="l">
              <a:defRPr sz="3600"/>
            </a:pPr>
            <a:r>
              <a:t>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80" name="Foliennummer"/>
          <p:cNvSpPr txBox="1"/>
          <p:nvPr>
            <p:ph type="sldNum" sz="quarter" idx="4294967295"/>
          </p:nvPr>
        </p:nvSpPr>
        <p:spPr>
          <a:xfrm>
            <a:off x="1752600" y="6381750"/>
            <a:ext cx="394802"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81"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82" name="Unübersetzbare Wörter in Schweizerdeutsch (3): cheib / chaib"/>
          <p:cNvSpPr txBox="1"/>
          <p:nvPr/>
        </p:nvSpPr>
        <p:spPr>
          <a:xfrm>
            <a:off x="1042987" y="430864"/>
            <a:ext cx="7543801" cy="1117884"/>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b="1" sz="3500"/>
            </a:pPr>
            <a:r>
              <a:t>Unübersetzbare Wörter in Schweizerdeutsch (3): </a:t>
            </a:r>
            <a:r>
              <a:rPr b="0" sz="3600"/>
              <a:t>cheib / chaib</a:t>
            </a:r>
            <a:r>
              <a:rPr b="0" sz="3600"/>
              <a:t> </a:t>
            </a:r>
          </a:p>
        </p:txBody>
      </p:sp>
      <p:pic>
        <p:nvPicPr>
          <p:cNvPr id="83" name="Cheib.jpg" descr="Cheib.jpg"/>
          <p:cNvPicPr>
            <a:picLocks noChangeAspect="1"/>
          </p:cNvPicPr>
          <p:nvPr/>
        </p:nvPicPr>
        <p:blipFill>
          <a:blip r:embed="rId4">
            <a:extLst/>
          </a:blip>
          <a:stretch>
            <a:fillRect/>
          </a:stretch>
        </p:blipFill>
        <p:spPr>
          <a:xfrm>
            <a:off x="2700337" y="2420937"/>
            <a:ext cx="3797301" cy="37973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87" name="Foliennummer"/>
          <p:cNvSpPr txBox="1"/>
          <p:nvPr>
            <p:ph type="sldNum" sz="quarter" idx="4294967295"/>
          </p:nvPr>
        </p:nvSpPr>
        <p:spPr>
          <a:xfrm>
            <a:off x="1752600" y="6381750"/>
            <a:ext cx="394802"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88"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89" name="Cheibe cheib"/>
          <p:cNvSpPr txBox="1"/>
          <p:nvPr/>
        </p:nvSpPr>
        <p:spPr>
          <a:xfrm>
            <a:off x="0" y="697357"/>
            <a:ext cx="8586788" cy="58489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b="1" sz="3500"/>
            </a:lvl1pPr>
          </a:lstStyle>
          <a:p>
            <a:pPr/>
            <a:r>
              <a:t>Cheibe cheib</a:t>
            </a:r>
          </a:p>
        </p:txBody>
      </p:sp>
      <p:sp>
        <p:nvSpPr>
          <p:cNvPr id="90" name="Ursprünglich bedeutete das mal Aas. Heute ist es eines der schönsten Universal-Adjektive überhaupt. Aber Achtung: E cheibe schöni Gritte ist nicht dasselbe wie e schöni cheibe Gritte (mit dem Ersteren wäre eine sehr schöne Frau gemeint, mit dem Letzteren eine etwas, öh, widerborstige Dame, die schön ist). Ach ja, cheibe ist auch noch ein Universal-Verb (springen, rennen, flüchten usw.) und Cheib ein Substantiv. Es gibt den Chreis Cheib in Zürich und dummi Cheibe gibt es überall."/>
          <p:cNvSpPr txBox="1"/>
          <p:nvPr/>
        </p:nvSpPr>
        <p:spPr>
          <a:xfrm>
            <a:off x="0" y="1829377"/>
            <a:ext cx="8964613" cy="41438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sz="2800"/>
            </a:pPr>
            <a:r>
              <a:t>Ursprünglich bedeutete das mal Aas. Heute ist es eines der schönsten Universal-Adjektive überhaupt. Aber Achtung: E cheibe schöni Gritte ist nicht dasselbe wie e schöni cheibe Gritte (mit dem Ersteren wäre eine sehr schöne Frau gemeint, mit dem Letzteren eine etwas, öh, widerborstige Dame, die schön ist). Ach ja, cheibe ist auch noch ein Universal-Verb (springen, rennen, flüchten usw.) und Cheib ein Substantiv. Es gibt den Chreis Cheib in Zürich und dummi Cheibe gibt es überall.</a:t>
            </a: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90"/>
                                        </p:tgtEl>
                                        <p:attrNameLst>
                                          <p:attrName>style.visibility</p:attrName>
                                        </p:attrNameLst>
                                      </p:cBhvr>
                                      <p:to>
                                        <p:strVal val="visible"/>
                                      </p:to>
                                    </p:set>
                                    <p:anim calcmode="lin" valueType="num">
                                      <p:cBhvr>
                                        <p:cTn id="7" dur="1000" fill="hold"/>
                                        <p:tgtEl>
                                          <p:spTgt spid="90"/>
                                        </p:tgtEl>
                                        <p:attrNameLst>
                                          <p:attrName>ppt_x</p:attrName>
                                        </p:attrNameLst>
                                      </p:cBhvr>
                                      <p:tavLst>
                                        <p:tav tm="0">
                                          <p:val>
                                            <p:strVal val="#ppt_x"/>
                                          </p:val>
                                        </p:tav>
                                        <p:tav tm="100000">
                                          <p:val>
                                            <p:strVal val="#ppt_x"/>
                                          </p:val>
                                        </p:tav>
                                      </p:tavLst>
                                    </p:anim>
                                    <p:anim calcmode="lin" valueType="num">
                                      <p:cBhvr>
                                        <p:cTn id="8" dur="10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94" name="Foliennummer"/>
          <p:cNvSpPr txBox="1"/>
          <p:nvPr>
            <p:ph type="sldNum" sz="quarter" idx="4294967295"/>
          </p:nvPr>
        </p:nvSpPr>
        <p:spPr>
          <a:xfrm>
            <a:off x="1752600" y="6381750"/>
            <a:ext cx="394802"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95"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96" name="Unübersetzbare Wörter in Schweizerdeutsch (4): Längizyti"/>
          <p:cNvSpPr txBox="1"/>
          <p:nvPr/>
        </p:nvSpPr>
        <p:spPr>
          <a:xfrm>
            <a:off x="0" y="298894"/>
            <a:ext cx="7543800" cy="109289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b="1" sz="3500"/>
            </a:lvl1pPr>
          </a:lstStyle>
          <a:p>
            <a:pPr/>
            <a:r>
              <a:t>Unübersetzbare Wörter in Schweizerdeutsch (4): Längizyti</a:t>
            </a:r>
          </a:p>
        </p:txBody>
      </p:sp>
      <p:pic>
        <p:nvPicPr>
          <p:cNvPr id="97" name="homesick_screenshot_v05_01.jpg" descr="homesick_screenshot_v05_01.jpg"/>
          <p:cNvPicPr>
            <a:picLocks noChangeAspect="1"/>
          </p:cNvPicPr>
          <p:nvPr/>
        </p:nvPicPr>
        <p:blipFill>
          <a:blip r:embed="rId4">
            <a:extLst/>
          </a:blip>
          <a:stretch>
            <a:fillRect/>
          </a:stretch>
        </p:blipFill>
        <p:spPr>
          <a:xfrm>
            <a:off x="1116012" y="1989137"/>
            <a:ext cx="6931026" cy="389890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101" name="Foliennummer"/>
          <p:cNvSpPr txBox="1"/>
          <p:nvPr>
            <p:ph type="sldNum" sz="quarter" idx="4294967295"/>
          </p:nvPr>
        </p:nvSpPr>
        <p:spPr>
          <a:xfrm>
            <a:off x="1752600" y="6381750"/>
            <a:ext cx="394802"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102"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103" name="Im Berndeutschen ein Gemisch zwischen Heimweh, Fernweh, Sehnsucht – einfach ein bisschen, naja, melancholischer. Vielleicht ist sie am ehesten mit dem portugiesischen saudade verwandt."/>
          <p:cNvSpPr txBox="1"/>
          <p:nvPr/>
        </p:nvSpPr>
        <p:spPr>
          <a:xfrm>
            <a:off x="-1" y="603827"/>
            <a:ext cx="9144002" cy="17054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2800"/>
            </a:lvl1pPr>
          </a:lstStyle>
          <a:p>
            <a:pPr/>
            <a:r>
              <a:t>Im Berndeutschen ein Gemisch zwischen Heimweh, Fernweh, Sehnsucht – einfach ein bisschen, naja, melancholischer. Vielleicht ist sie am ehesten mit dem portugiesischen saudade verwandt. </a:t>
            </a:r>
          </a:p>
        </p:txBody>
      </p:sp>
      <p:pic>
        <p:nvPicPr>
          <p:cNvPr id="104" name="engel_der_nacht02.jpg" descr="engel_der_nacht02.jpg"/>
          <p:cNvPicPr>
            <a:picLocks noChangeAspect="1"/>
          </p:cNvPicPr>
          <p:nvPr/>
        </p:nvPicPr>
        <p:blipFill>
          <a:blip r:embed="rId4">
            <a:extLst/>
          </a:blip>
          <a:stretch>
            <a:fillRect/>
          </a:stretch>
        </p:blipFill>
        <p:spPr>
          <a:xfrm>
            <a:off x="2268537" y="2492375"/>
            <a:ext cx="4329113" cy="324802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03"/>
                                        </p:tgtEl>
                                        <p:attrNameLst>
                                          <p:attrName>style.visibility</p:attrName>
                                        </p:attrNameLst>
                                      </p:cBhvr>
                                      <p:to>
                                        <p:strVal val="visible"/>
                                      </p:to>
                                    </p:set>
                                    <p:anim calcmode="lin" valueType="num">
                                      <p:cBhvr>
                                        <p:cTn id="7" dur="1000" fill="hold"/>
                                        <p:tgtEl>
                                          <p:spTgt spid="103"/>
                                        </p:tgtEl>
                                        <p:attrNameLst>
                                          <p:attrName>ppt_x</p:attrName>
                                        </p:attrNameLst>
                                      </p:cBhvr>
                                      <p:tavLst>
                                        <p:tav tm="0">
                                          <p:val>
                                            <p:strVal val="#ppt_x"/>
                                          </p:val>
                                        </p:tav>
                                        <p:tav tm="100000">
                                          <p:val>
                                            <p:strVal val="#ppt_x"/>
                                          </p:val>
                                        </p:tav>
                                      </p:tavLst>
                                    </p:anim>
                                    <p:anim calcmode="lin" valueType="num">
                                      <p:cBhvr>
                                        <p:cTn id="8" dur="10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3"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108" name="Foliennummer"/>
          <p:cNvSpPr txBox="1"/>
          <p:nvPr>
            <p:ph type="sldNum" sz="quarter" idx="4294967295"/>
          </p:nvPr>
        </p:nvSpPr>
        <p:spPr>
          <a:xfrm>
            <a:off x="1752600" y="6381750"/>
            <a:ext cx="394802"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109"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110" name="Gewiss, auch in anderen Ländern kennt man die Freude, sich für wenig Geld etwas Kleines zu gönnen – meist vom Kiosk. Doch nur die Schweizer haben eigens dafür ein Verb."/>
          <p:cNvSpPr txBox="1"/>
          <p:nvPr/>
        </p:nvSpPr>
        <p:spPr>
          <a:xfrm>
            <a:off x="15875" y="1653165"/>
            <a:ext cx="9128125" cy="17054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sz="2800"/>
            </a:pPr>
            <a:r>
              <a:t>Gewiss, auch in anderen Ländern kennt man die Freude, sich für wenig Geld etwas Kleines zu gönnen – meist vom Kiosk. Doch nur die Schweizer haben eigens dafür ein Verb</a:t>
            </a:r>
            <a:r>
              <a:rPr sz="1800"/>
              <a:t>. </a:t>
            </a:r>
          </a:p>
        </p:txBody>
      </p:sp>
      <p:sp>
        <p:nvSpPr>
          <p:cNvPr id="111" name="Unübersetzbare Wörter in Schweizerdeutsch (5): chrömle"/>
          <p:cNvSpPr txBox="1"/>
          <p:nvPr/>
        </p:nvSpPr>
        <p:spPr>
          <a:xfrm>
            <a:off x="0" y="298894"/>
            <a:ext cx="7543800" cy="109289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b="1" sz="3500"/>
            </a:lvl1pPr>
          </a:lstStyle>
          <a:p>
            <a:pPr/>
            <a:r>
              <a:t>Unübersetzbare Wörter in Schweizerdeutsch (5): chrömle</a:t>
            </a:r>
          </a:p>
        </p:txBody>
      </p:sp>
      <p:pic>
        <p:nvPicPr>
          <p:cNvPr id="112" name="Gummibärchen.jpg" descr="Gummibärchen.jpg"/>
          <p:cNvPicPr>
            <a:picLocks noChangeAspect="1"/>
          </p:cNvPicPr>
          <p:nvPr/>
        </p:nvPicPr>
        <p:blipFill>
          <a:blip r:embed="rId4">
            <a:extLst/>
          </a:blip>
          <a:stretch>
            <a:fillRect/>
          </a:stretch>
        </p:blipFill>
        <p:spPr>
          <a:xfrm>
            <a:off x="1995487" y="3441700"/>
            <a:ext cx="5116513" cy="287972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10"/>
                                        </p:tgtEl>
                                        <p:attrNameLst>
                                          <p:attrName>style.visibility</p:attrName>
                                        </p:attrNameLst>
                                      </p:cBhvr>
                                      <p:to>
                                        <p:strVal val="visible"/>
                                      </p:to>
                                    </p:set>
                                    <p:anim calcmode="lin" valueType="num">
                                      <p:cBhvr>
                                        <p:cTn id="7" dur="1000" fill="hold"/>
                                        <p:tgtEl>
                                          <p:spTgt spid="110"/>
                                        </p:tgtEl>
                                        <p:attrNameLst>
                                          <p:attrName>ppt_x</p:attrName>
                                        </p:attrNameLst>
                                      </p:cBhvr>
                                      <p:tavLst>
                                        <p:tav tm="0">
                                          <p:val>
                                            <p:strVal val="#ppt_x"/>
                                          </p:val>
                                        </p:tav>
                                        <p:tav tm="100000">
                                          <p:val>
                                            <p:strVal val="#ppt_x"/>
                                          </p:val>
                                        </p:tav>
                                      </p:tavLst>
                                    </p:anim>
                                    <p:anim calcmode="lin" valueType="num">
                                      <p:cBhvr>
                                        <p:cTn id="8" dur="10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116" name="Foliennummer"/>
          <p:cNvSpPr txBox="1"/>
          <p:nvPr>
            <p:ph type="sldNum" sz="quarter" idx="4294967295"/>
          </p:nvPr>
        </p:nvSpPr>
        <p:spPr>
          <a:xfrm>
            <a:off x="1752600" y="6381750"/>
            <a:ext cx="394802"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117"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118" name="… ist handlich, aber auch bequem. Und angenehm. Und je nach Landesteil auch ziemlich sympathisch und umgänglich. Das alles. In einem Wort. Ein gäbiges Wort, dieses gäbig."/>
          <p:cNvSpPr txBox="1"/>
          <p:nvPr/>
        </p:nvSpPr>
        <p:spPr>
          <a:xfrm>
            <a:off x="58737" y="1686806"/>
            <a:ext cx="9112251" cy="19762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sz="2800"/>
            </a:pPr>
            <a:r>
              <a:t>… ist handlich, aber auch bequem. Und angenehm. Und je nach Landesteil auch ziemlich sympathisch und umgänglich. Das alles. In einem Wort. Ein gäbiges Wort, dieses gäbig. </a:t>
            </a:r>
          </a:p>
          <a:p>
            <a:pPr algn="l">
              <a:defRPr sz="1800"/>
            </a:pPr>
            <a:r>
              <a:t> </a:t>
            </a:r>
          </a:p>
        </p:txBody>
      </p:sp>
      <p:sp>
        <p:nvSpPr>
          <p:cNvPr id="119" name="Unübersetzbare Wörter in Schweizerdeutsch (6): gäbig"/>
          <p:cNvSpPr txBox="1"/>
          <p:nvPr/>
        </p:nvSpPr>
        <p:spPr>
          <a:xfrm>
            <a:off x="0" y="286402"/>
            <a:ext cx="7543800" cy="1117884"/>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b="1" sz="3500"/>
            </a:pPr>
            <a:r>
              <a:t>Unübersetzbare Wörter in Schweizerdeutsch (6): </a:t>
            </a:r>
            <a:r>
              <a:rPr b="0" sz="3600"/>
              <a:t>gäbig </a:t>
            </a:r>
          </a:p>
        </p:txBody>
      </p:sp>
      <p:pic>
        <p:nvPicPr>
          <p:cNvPr id="120" name="127553576054037.jpg" descr="127553576054037.jpg"/>
          <p:cNvPicPr>
            <a:picLocks noChangeAspect="1"/>
          </p:cNvPicPr>
          <p:nvPr/>
        </p:nvPicPr>
        <p:blipFill>
          <a:blip r:embed="rId4">
            <a:extLst/>
          </a:blip>
          <a:stretch>
            <a:fillRect/>
          </a:stretch>
        </p:blipFill>
        <p:spPr>
          <a:xfrm flipV="1">
            <a:off x="2771775" y="3213100"/>
            <a:ext cx="4495800" cy="299878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18"/>
                                        </p:tgtEl>
                                        <p:attrNameLst>
                                          <p:attrName>style.visibility</p:attrName>
                                        </p:attrNameLst>
                                      </p:cBhvr>
                                      <p:to>
                                        <p:strVal val="visible"/>
                                      </p:to>
                                    </p:set>
                                    <p:anim calcmode="lin" valueType="num">
                                      <p:cBhvr>
                                        <p:cTn id="7" dur="1000" fill="hold"/>
                                        <p:tgtEl>
                                          <p:spTgt spid="118"/>
                                        </p:tgtEl>
                                        <p:attrNameLst>
                                          <p:attrName>ppt_x</p:attrName>
                                        </p:attrNameLst>
                                      </p:cBhvr>
                                      <p:tavLst>
                                        <p:tav tm="0">
                                          <p:val>
                                            <p:strVal val="#ppt_x"/>
                                          </p:val>
                                        </p:tav>
                                        <p:tav tm="100000">
                                          <p:val>
                                            <p:strVal val="#ppt_x"/>
                                          </p:val>
                                        </p:tav>
                                      </p:tavLst>
                                    </p:anim>
                                    <p:anim calcmode="lin" valueType="num">
                                      <p:cBhvr>
                                        <p:cTn id="8" dur="10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124" name="Foliennummer"/>
          <p:cNvSpPr txBox="1"/>
          <p:nvPr>
            <p:ph type="sldNum" sz="quarter" idx="4294967295"/>
          </p:nvPr>
        </p:nvSpPr>
        <p:spPr>
          <a:xfrm>
            <a:off x="1752600" y="6381750"/>
            <a:ext cx="394802"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125"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126" name="Nicht einmal allen Schweizern ist der Unterschied zwischen den Bernischen äuä und äuäää ganz klar. Somit ist dies ein hervorragendes Wort, um jedem nur des Hochdeutschen mächtigen ein Fragezeichen ins Gesicht zu schreiben.…"/>
          <p:cNvSpPr txBox="1"/>
          <p:nvPr/>
        </p:nvSpPr>
        <p:spPr>
          <a:xfrm>
            <a:off x="28574" y="1649196"/>
            <a:ext cx="9144002" cy="29246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sz="2800"/>
            </a:pPr>
            <a:r>
              <a:t>Nicht einmal allen Schweizern ist der Unterschied zwischen den Bernischen äuä und äuäää ganz klar. Somit ist dies ein hervorragendes Wort, um jedem nur des Hochdeutschen mächtigen ein Fragezeichen ins Gesicht zu schreiben.  </a:t>
            </a:r>
          </a:p>
          <a:p>
            <a:pPr algn="l">
              <a:defRPr sz="2800"/>
            </a:pPr>
            <a:r>
              <a:t> </a:t>
            </a:r>
          </a:p>
          <a:p>
            <a:pPr algn="l">
              <a:defRPr sz="2800"/>
            </a:pPr>
            <a:r>
              <a:t>«Äuä scho? Äuäää!»</a:t>
            </a:r>
          </a:p>
        </p:txBody>
      </p:sp>
      <p:sp>
        <p:nvSpPr>
          <p:cNvPr id="127" name="Unübersetzbare Wörter in Schweizerdeutsch (7): äuä"/>
          <p:cNvSpPr txBox="1"/>
          <p:nvPr/>
        </p:nvSpPr>
        <p:spPr>
          <a:xfrm>
            <a:off x="0" y="286402"/>
            <a:ext cx="7543800" cy="1117884"/>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b="1" sz="3500"/>
            </a:pPr>
            <a:r>
              <a:t>Unübersetzbare Wörter in Schweizerdeutsch (7): </a:t>
            </a:r>
            <a:r>
              <a:rPr b="0" sz="3600"/>
              <a:t>äuä</a:t>
            </a:r>
            <a:r>
              <a:rPr b="0" sz="3600"/>
              <a:t> </a:t>
            </a:r>
            <a:r>
              <a:rPr b="0" sz="3600"/>
              <a:t> </a:t>
            </a:r>
          </a:p>
        </p:txBody>
      </p:sp>
      <p:pic>
        <p:nvPicPr>
          <p:cNvPr id="128" name="aeuae_design.png" descr="aeuae_design.png"/>
          <p:cNvPicPr>
            <a:picLocks noChangeAspect="1"/>
          </p:cNvPicPr>
          <p:nvPr/>
        </p:nvPicPr>
        <p:blipFill>
          <a:blip r:embed="rId4">
            <a:extLst/>
          </a:blip>
          <a:stretch>
            <a:fillRect/>
          </a:stretch>
        </p:blipFill>
        <p:spPr>
          <a:xfrm>
            <a:off x="4356100" y="3500437"/>
            <a:ext cx="2692400" cy="269398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6"/>
                                        </p:tgtEl>
                                        <p:attrNameLst>
                                          <p:attrName>style.visibility</p:attrName>
                                        </p:attrNameLst>
                                      </p:cBhvr>
                                      <p:to>
                                        <p:strVal val="visible"/>
                                      </p:to>
                                    </p:set>
                                    <p:anim calcmode="lin" valueType="num">
                                      <p:cBhvr>
                                        <p:cTn id="7" dur="1000" fill="hold"/>
                                        <p:tgtEl>
                                          <p:spTgt spid="126"/>
                                        </p:tgtEl>
                                        <p:attrNameLst>
                                          <p:attrName>ppt_x</p:attrName>
                                        </p:attrNameLst>
                                      </p:cBhvr>
                                      <p:tavLst>
                                        <p:tav tm="0">
                                          <p:val>
                                            <p:strVal val="#ppt_x"/>
                                          </p:val>
                                        </p:tav>
                                        <p:tav tm="100000">
                                          <p:val>
                                            <p:strVal val="#ppt_x"/>
                                          </p:val>
                                        </p:tav>
                                      </p:tavLst>
                                    </p:anim>
                                    <p:anim calcmode="lin" valueType="num">
                                      <p:cBhvr>
                                        <p:cTn id="8" dur="10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132" name="Foliennummer"/>
          <p:cNvSpPr txBox="1"/>
          <p:nvPr>
            <p:ph type="sldNum" sz="quarter" idx="4294967295"/>
          </p:nvPr>
        </p:nvSpPr>
        <p:spPr>
          <a:xfrm>
            <a:off x="1752600" y="6381750"/>
            <a:ext cx="394802"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133"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134" name="Streng genommen bedeutet dies ein Hundebegräbnis; im übertragenen Sinn aber eine Veranstaltung, die den Besuch nicht lohnt. Hundsverlochete gibt es weltweit. Die Schweizer waren ehrlich genug, dem einen Begriff zu schenken."/>
          <p:cNvSpPr txBox="1"/>
          <p:nvPr/>
        </p:nvSpPr>
        <p:spPr>
          <a:xfrm>
            <a:off x="28574" y="2054802"/>
            <a:ext cx="9144002" cy="21118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2800"/>
            </a:lvl1pPr>
          </a:lstStyle>
          <a:p>
            <a:pPr/>
            <a:r>
              <a:t>Streng genommen bedeutet dies ein Hundebegräbnis; im übertragenen Sinn aber eine Veranstaltung, die den Besuch nicht lohnt. Hundsverlochete gibt es weltweit. Die Schweizer waren ehrlich genug, dem einen Begriff zu schenken. </a:t>
            </a:r>
          </a:p>
        </p:txBody>
      </p:sp>
      <p:sp>
        <p:nvSpPr>
          <p:cNvPr id="135" name="Unübersetzbare Wörter in Schweizerdeutsch (8): Hundsverlochete"/>
          <p:cNvSpPr txBox="1"/>
          <p:nvPr/>
        </p:nvSpPr>
        <p:spPr>
          <a:xfrm>
            <a:off x="0" y="32402"/>
            <a:ext cx="7543800" cy="1625884"/>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b="1" sz="3500"/>
            </a:pPr>
            <a:r>
              <a:t>Unübersetzbare Wörter in Schweizerdeutsch (8): </a:t>
            </a:r>
            <a:r>
              <a:rPr b="0" sz="3600"/>
              <a:t>Hundsverlochete</a:t>
            </a:r>
            <a:r>
              <a:rPr b="0" sz="3600"/>
              <a:t>  </a:t>
            </a:r>
            <a:r>
              <a:rPr b="0" sz="3600"/>
              <a:t> </a:t>
            </a:r>
          </a:p>
        </p:txBody>
      </p:sp>
      <p:pic>
        <p:nvPicPr>
          <p:cNvPr id="136" name="Hundsverlochete.jpg" descr="Hundsverlochete.jpg"/>
          <p:cNvPicPr>
            <a:picLocks noChangeAspect="1"/>
          </p:cNvPicPr>
          <p:nvPr/>
        </p:nvPicPr>
        <p:blipFill>
          <a:blip r:embed="rId4">
            <a:extLst/>
          </a:blip>
          <a:stretch>
            <a:fillRect/>
          </a:stretch>
        </p:blipFill>
        <p:spPr>
          <a:xfrm>
            <a:off x="2843212" y="4221162"/>
            <a:ext cx="4127501" cy="1968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4"/>
                                        </p:tgtEl>
                                        <p:attrNameLst>
                                          <p:attrName>style.visibility</p:attrName>
                                        </p:attrNameLst>
                                      </p:cBhvr>
                                      <p:to>
                                        <p:strVal val="visible"/>
                                      </p:to>
                                    </p:set>
                                    <p:anim calcmode="lin" valueType="num">
                                      <p:cBhvr>
                                        <p:cTn id="7" dur="1000" fill="hold"/>
                                        <p:tgtEl>
                                          <p:spTgt spid="134"/>
                                        </p:tgtEl>
                                        <p:attrNameLst>
                                          <p:attrName>ppt_x</p:attrName>
                                        </p:attrNameLst>
                                      </p:cBhvr>
                                      <p:tavLst>
                                        <p:tav tm="0">
                                          <p:val>
                                            <p:strVal val="#ppt_x"/>
                                          </p:val>
                                        </p:tav>
                                        <p:tav tm="100000">
                                          <p:val>
                                            <p:strVal val="#ppt_x"/>
                                          </p:val>
                                        </p:tav>
                                      </p:tavLst>
                                    </p:anim>
                                    <p:anim calcmode="lin" valueType="num">
                                      <p:cBhvr>
                                        <p:cTn id="8" dur="10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4"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140" name="Foliennummer"/>
          <p:cNvSpPr txBox="1"/>
          <p:nvPr>
            <p:ph type="sldNum" sz="quarter" idx="4294967295"/>
          </p:nvPr>
        </p:nvSpPr>
        <p:spPr>
          <a:xfrm>
            <a:off x="1752600" y="6381750"/>
            <a:ext cx="394802"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141"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142" name="«Geht es dir auf eine Weise noch?» Nein, das ist schlicht und einfach kein Deutsch (versucht es gar nicht auf eine andere Sprache). «Gaht's enart no?» ist aber perfektes Ostschweizerdeutsch, und beispielhaft für den Einsatz des helvetischen Betonungsworts (siehe auch huere, uhuere, uu, uhuene etc.)."/>
          <p:cNvSpPr txBox="1"/>
          <p:nvPr/>
        </p:nvSpPr>
        <p:spPr>
          <a:xfrm>
            <a:off x="-1" y="1708727"/>
            <a:ext cx="9144002" cy="25182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sz="2800"/>
            </a:pPr>
            <a:r>
              <a:t>«Geht es dir auf eine Weise noch?» Nein, das ist schlicht und einfach kein Deutsch (versucht es gar nicht auf eine andere Sprache). «Gaht's enart no?» ist aber perfektes Ostschweizerdeutsch, und beispielhaft für den Einsatz des helvetischen Betonungsworts (siehe auch huere, uhuere, uu, uhuene etc.).</a:t>
            </a:r>
            <a:r>
              <a:t> </a:t>
            </a:r>
          </a:p>
        </p:txBody>
      </p:sp>
      <p:sp>
        <p:nvSpPr>
          <p:cNvPr id="143" name="Unübersetzbare Wörter in Schweizerdeutsch (9): enart"/>
          <p:cNvSpPr txBox="1"/>
          <p:nvPr/>
        </p:nvSpPr>
        <p:spPr>
          <a:xfrm>
            <a:off x="0" y="286402"/>
            <a:ext cx="7543800" cy="1117884"/>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b="1" sz="3500"/>
            </a:pPr>
            <a:r>
              <a:t>Unübersetzbare Wörter in Schweizerdeutsch (9): </a:t>
            </a:r>
            <a:r>
              <a:rPr b="0" sz="3600"/>
              <a:t>enart</a:t>
            </a:r>
            <a:r>
              <a:rPr b="0" sz="3600"/>
              <a:t>  </a:t>
            </a:r>
            <a:r>
              <a:rPr b="0" sz="3600"/>
              <a:t> </a:t>
            </a:r>
          </a:p>
        </p:txBody>
      </p:sp>
      <p:pic>
        <p:nvPicPr>
          <p:cNvPr id="144" name="Du-spinnst-ja-300x202.jpg" descr="Du-spinnst-ja-300x202.jpg"/>
          <p:cNvPicPr>
            <a:picLocks noChangeAspect="1"/>
          </p:cNvPicPr>
          <p:nvPr/>
        </p:nvPicPr>
        <p:blipFill>
          <a:blip r:embed="rId4">
            <a:extLst/>
          </a:blip>
          <a:stretch>
            <a:fillRect/>
          </a:stretch>
        </p:blipFill>
        <p:spPr>
          <a:xfrm>
            <a:off x="5334000" y="3860800"/>
            <a:ext cx="3810000" cy="25654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2"/>
                                        </p:tgtEl>
                                        <p:attrNameLst>
                                          <p:attrName>style.visibility</p:attrName>
                                        </p:attrNameLst>
                                      </p:cBhvr>
                                      <p:to>
                                        <p:strVal val="visible"/>
                                      </p:to>
                                    </p:set>
                                    <p:anim calcmode="lin" valueType="num">
                                      <p:cBhvr>
                                        <p:cTn id="7" dur="1000" fill="hold"/>
                                        <p:tgtEl>
                                          <p:spTgt spid="142"/>
                                        </p:tgtEl>
                                        <p:attrNameLst>
                                          <p:attrName>ppt_x</p:attrName>
                                        </p:attrNameLst>
                                      </p:cBhvr>
                                      <p:tavLst>
                                        <p:tav tm="0">
                                          <p:val>
                                            <p:strVal val="#ppt_x"/>
                                          </p:val>
                                        </p:tav>
                                        <p:tav tm="100000">
                                          <p:val>
                                            <p:strVal val="#ppt_x"/>
                                          </p:val>
                                        </p:tav>
                                      </p:tavLst>
                                    </p:anim>
                                    <p:anim calcmode="lin" valueType="num">
                                      <p:cBhvr>
                                        <p:cTn id="8" dur="10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25" name="Foliennummer"/>
          <p:cNvSpPr txBox="1"/>
          <p:nvPr>
            <p:ph type="sldNum" sz="quarter" idx="4294967295"/>
          </p:nvPr>
        </p:nvSpPr>
        <p:spPr>
          <a:xfrm>
            <a:off x="1752600" y="6381750"/>
            <a:ext cx="249471"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26" name="folge_01" descr="folge_01"/>
          <p:cNvPicPr>
            <a:picLocks noChangeAspect="1"/>
          </p:cNvPicPr>
          <p:nvPr/>
        </p:nvPicPr>
        <p:blipFill>
          <a:blip r:embed="rId2">
            <a:extLst/>
          </a:blip>
          <a:stretch>
            <a:fillRect/>
          </a:stretch>
        </p:blipFill>
        <p:spPr>
          <a:xfrm>
            <a:off x="228600" y="6291262"/>
            <a:ext cx="990600" cy="566738"/>
          </a:xfrm>
          <a:prstGeom prst="rect">
            <a:avLst/>
          </a:prstGeom>
          <a:ln w="12700">
            <a:miter lim="400000"/>
          </a:ln>
        </p:spPr>
      </p:pic>
      <p:sp>
        <p:nvSpPr>
          <p:cNvPr id="27" name="…zwischen Hochdeutsch"/>
          <p:cNvSpPr txBox="1"/>
          <p:nvPr/>
        </p:nvSpPr>
        <p:spPr>
          <a:xfrm>
            <a:off x="1042987" y="353663"/>
            <a:ext cx="7543801" cy="58489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b="1" sz="3500"/>
            </a:lvl1pPr>
          </a:lstStyle>
          <a:p>
            <a:pPr/>
            <a:r>
              <a:t>…zwischen Hochdeutsch </a:t>
            </a:r>
          </a:p>
        </p:txBody>
      </p:sp>
      <p:pic>
        <p:nvPicPr>
          <p:cNvPr id="28" name="PKA-1015-1038.jpg" descr="PKA-1015-1038.jpg"/>
          <p:cNvPicPr>
            <a:picLocks noChangeAspect="1"/>
          </p:cNvPicPr>
          <p:nvPr/>
        </p:nvPicPr>
        <p:blipFill>
          <a:blip r:embed="rId3">
            <a:extLst/>
          </a:blip>
          <a:stretch>
            <a:fillRect/>
          </a:stretch>
        </p:blipFill>
        <p:spPr>
          <a:xfrm>
            <a:off x="1422400" y="1204912"/>
            <a:ext cx="6299200" cy="4441826"/>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148" name="Foliennummer"/>
          <p:cNvSpPr txBox="1"/>
          <p:nvPr>
            <p:ph type="sldNum" sz="quarter" idx="4294967295"/>
          </p:nvPr>
        </p:nvSpPr>
        <p:spPr>
          <a:xfrm>
            <a:off x="1752600" y="6381750"/>
            <a:ext cx="394802"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149"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150" name="Auf Hochdeutsch trötzeln, nur ist töibele viel körperlicher. Auf Englisch wäre das to throw a tantrum, bloss ist töibele eindeutiger aufs Kleinkind-Alter beschränkt. Rund um die Welt töibeln die Kinder; in der Schweiz aber mit eigenem Tätigkeitswort."/>
          <p:cNvSpPr txBox="1"/>
          <p:nvPr/>
        </p:nvSpPr>
        <p:spPr>
          <a:xfrm>
            <a:off x="-12701" y="1696027"/>
            <a:ext cx="9144002" cy="21118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2800"/>
            </a:lvl1pPr>
          </a:lstStyle>
          <a:p>
            <a:pPr/>
            <a:r>
              <a:t>Auf Hochdeutsch trötzeln, nur ist töibele viel körperlicher. Auf Englisch wäre das to throw a tantrum, bloss ist töibele eindeutiger aufs Kleinkind-Alter beschränkt. Rund um die Welt töibeln die Kinder; in der Schweiz aber mit eigenem Tätigkeitswort. </a:t>
            </a:r>
          </a:p>
        </p:txBody>
      </p:sp>
      <p:sp>
        <p:nvSpPr>
          <p:cNvPr id="151" name="Unübersetzbare Wörter in Schweizerdeutsch (10): töibele"/>
          <p:cNvSpPr txBox="1"/>
          <p:nvPr/>
        </p:nvSpPr>
        <p:spPr>
          <a:xfrm>
            <a:off x="0" y="286402"/>
            <a:ext cx="7543800" cy="1117884"/>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b="1" sz="3500"/>
            </a:pPr>
            <a:r>
              <a:t>Unübersetzbare Wörter in Schweizerdeutsch (10): </a:t>
            </a:r>
            <a:r>
              <a:rPr b="0" sz="3600"/>
              <a:t>töibele</a:t>
            </a:r>
            <a:r>
              <a:rPr b="0" sz="3600"/>
              <a:t>   </a:t>
            </a:r>
            <a:r>
              <a:rPr b="0" sz="3600"/>
              <a:t> </a:t>
            </a:r>
          </a:p>
        </p:txBody>
      </p:sp>
      <p:pic>
        <p:nvPicPr>
          <p:cNvPr id="152" name="06125621.jpg" descr="06125621.jpg"/>
          <p:cNvPicPr>
            <a:picLocks noChangeAspect="1"/>
          </p:cNvPicPr>
          <p:nvPr/>
        </p:nvPicPr>
        <p:blipFill>
          <a:blip r:embed="rId4">
            <a:extLst/>
          </a:blip>
          <a:stretch>
            <a:fillRect/>
          </a:stretch>
        </p:blipFill>
        <p:spPr>
          <a:xfrm>
            <a:off x="3775075" y="3933825"/>
            <a:ext cx="5373688" cy="2286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0"/>
                                        </p:tgtEl>
                                        <p:attrNameLst>
                                          <p:attrName>style.visibility</p:attrName>
                                        </p:attrNameLst>
                                      </p:cBhvr>
                                      <p:to>
                                        <p:strVal val="visible"/>
                                      </p:to>
                                    </p:set>
                                    <p:anim calcmode="lin" valueType="num">
                                      <p:cBhvr>
                                        <p:cTn id="7" dur="1000" fill="hold"/>
                                        <p:tgtEl>
                                          <p:spTgt spid="150"/>
                                        </p:tgtEl>
                                        <p:attrNameLst>
                                          <p:attrName>ppt_x</p:attrName>
                                        </p:attrNameLst>
                                      </p:cBhvr>
                                      <p:tavLst>
                                        <p:tav tm="0">
                                          <p:val>
                                            <p:strVal val="#ppt_x"/>
                                          </p:val>
                                        </p:tav>
                                        <p:tav tm="100000">
                                          <p:val>
                                            <p:strVal val="#ppt_x"/>
                                          </p:val>
                                        </p:tav>
                                      </p:tavLst>
                                    </p:anim>
                                    <p:anim calcmode="lin" valueType="num">
                                      <p:cBhvr>
                                        <p:cTn id="8"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156" name="Foliennummer"/>
          <p:cNvSpPr txBox="1"/>
          <p:nvPr>
            <p:ph type="sldNum" sz="quarter" idx="4294967295"/>
          </p:nvPr>
        </p:nvSpPr>
        <p:spPr>
          <a:xfrm>
            <a:off x="1752600" y="6381750"/>
            <a:ext cx="394802"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157"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158" name="In welchem Fall? Im Falle eines Falles? Nein, einfach so, imfall. Eine unverfroren selbstgerechte Art, ein angebrachtes Argument zu betonen. Nur so, imfall."/>
          <p:cNvSpPr txBox="1"/>
          <p:nvPr/>
        </p:nvSpPr>
        <p:spPr>
          <a:xfrm>
            <a:off x="-1" y="1527752"/>
            <a:ext cx="9144002" cy="12990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sz="2800"/>
            </a:pPr>
            <a:r>
              <a:t>In welchem Fall? Im Falle eines Falles? Nein, einfach so, imfall. Eine unverfroren selbstgerechte Art, ein angebrachtes Argument zu betonen. Nur so, imfall.</a:t>
            </a:r>
            <a:r>
              <a:t> </a:t>
            </a:r>
          </a:p>
        </p:txBody>
      </p:sp>
      <p:sp>
        <p:nvSpPr>
          <p:cNvPr id="159" name="Unübersetzbare Wörter in Schweizerdeutsch (10): imfall"/>
          <p:cNvSpPr txBox="1"/>
          <p:nvPr/>
        </p:nvSpPr>
        <p:spPr>
          <a:xfrm>
            <a:off x="0" y="286402"/>
            <a:ext cx="7543800" cy="1117884"/>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b="1" sz="3500"/>
            </a:pPr>
            <a:r>
              <a:t>Unübersetzbare Wörter in Schweizerdeutsch (10): </a:t>
            </a:r>
            <a:r>
              <a:rPr b="0" sz="3600"/>
              <a:t>imfall</a:t>
            </a:r>
            <a:r>
              <a:rPr b="0" sz="3600"/>
              <a:t>    </a:t>
            </a:r>
            <a:r>
              <a:rPr b="0" sz="3600"/>
              <a:t> </a:t>
            </a:r>
          </a:p>
        </p:txBody>
      </p:sp>
      <p:pic>
        <p:nvPicPr>
          <p:cNvPr id="160" name="Blatter.jpg" descr="Blatter.jpg"/>
          <p:cNvPicPr>
            <a:picLocks noChangeAspect="1"/>
          </p:cNvPicPr>
          <p:nvPr/>
        </p:nvPicPr>
        <p:blipFill>
          <a:blip r:embed="rId4">
            <a:extLst/>
          </a:blip>
          <a:stretch>
            <a:fillRect/>
          </a:stretch>
        </p:blipFill>
        <p:spPr>
          <a:xfrm>
            <a:off x="1835150" y="2997200"/>
            <a:ext cx="4994275" cy="332263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8"/>
                                        </p:tgtEl>
                                        <p:attrNameLst>
                                          <p:attrName>style.visibility</p:attrName>
                                        </p:attrNameLst>
                                      </p:cBhvr>
                                      <p:to>
                                        <p:strVal val="visible"/>
                                      </p:to>
                                    </p:set>
                                    <p:anim calcmode="lin" valueType="num">
                                      <p:cBhvr>
                                        <p:cTn id="7" dur="1000" fill="hold"/>
                                        <p:tgtEl>
                                          <p:spTgt spid="158"/>
                                        </p:tgtEl>
                                        <p:attrNameLst>
                                          <p:attrName>ppt_x</p:attrName>
                                        </p:attrNameLst>
                                      </p:cBhvr>
                                      <p:tavLst>
                                        <p:tav tm="0">
                                          <p:val>
                                            <p:strVal val="#ppt_x"/>
                                          </p:val>
                                        </p:tav>
                                        <p:tav tm="100000">
                                          <p:val>
                                            <p:strVal val="#ppt_x"/>
                                          </p:val>
                                        </p:tav>
                                      </p:tavLst>
                                    </p:anim>
                                    <p:anim calcmode="lin" valueType="num">
                                      <p:cBhvr>
                                        <p:cTn id="8" dur="1000" fill="hold"/>
                                        <p:tgtEl>
                                          <p:spTgt spid="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164" name="Foliennummer"/>
          <p:cNvSpPr txBox="1"/>
          <p:nvPr>
            <p:ph type="sldNum" sz="quarter" idx="4294967295"/>
          </p:nvPr>
        </p:nvSpPr>
        <p:spPr>
          <a:xfrm>
            <a:off x="1752600" y="6381750"/>
            <a:ext cx="394802"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165"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166" name="https://www.youtube.com/watch?v=DQi0lsUs8J4"/>
          <p:cNvSpPr txBox="1"/>
          <p:nvPr/>
        </p:nvSpPr>
        <p:spPr>
          <a:xfrm>
            <a:off x="95249" y="1028261"/>
            <a:ext cx="9144002" cy="4862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2800"/>
            </a:lvl1pPr>
          </a:lstStyle>
          <a:p>
            <a:pPr/>
            <a:r>
              <a:t>https://www.youtube.com/watch?v=DQi0lsUs8J4</a:t>
            </a:r>
          </a:p>
        </p:txBody>
      </p:sp>
      <p:sp>
        <p:nvSpPr>
          <p:cNvPr id="167" name="Es Bärndütsches Gschichtli:"/>
          <p:cNvSpPr txBox="1"/>
          <p:nvPr/>
        </p:nvSpPr>
        <p:spPr>
          <a:xfrm>
            <a:off x="0" y="290957"/>
            <a:ext cx="7543800" cy="58489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b="1" sz="3500"/>
            </a:lvl1pPr>
          </a:lstStyle>
          <a:p>
            <a:pPr/>
            <a:r>
              <a:t>Es Bärndütsches Gschichtli:</a:t>
            </a:r>
          </a:p>
        </p:txBody>
      </p:sp>
      <p:pic>
        <p:nvPicPr>
          <p:cNvPr id="168" name="Hohler.jpg" descr="Hohler.jpg"/>
          <p:cNvPicPr>
            <a:picLocks noChangeAspect="1"/>
          </p:cNvPicPr>
          <p:nvPr/>
        </p:nvPicPr>
        <p:blipFill>
          <a:blip r:embed="rId4">
            <a:extLst/>
          </a:blip>
          <a:stretch>
            <a:fillRect/>
          </a:stretch>
        </p:blipFill>
        <p:spPr>
          <a:xfrm>
            <a:off x="1619250" y="1844675"/>
            <a:ext cx="6096000" cy="4572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66"/>
                                        </p:tgtEl>
                                        <p:attrNameLst>
                                          <p:attrName>style.visibility</p:attrName>
                                        </p:attrNameLst>
                                      </p:cBhvr>
                                      <p:to>
                                        <p:strVal val="visible"/>
                                      </p:to>
                                    </p:set>
                                    <p:anim calcmode="lin" valueType="num">
                                      <p:cBhvr>
                                        <p:cTn id="7" dur="1000" fill="hold"/>
                                        <p:tgtEl>
                                          <p:spTgt spid="166"/>
                                        </p:tgtEl>
                                        <p:attrNameLst>
                                          <p:attrName>ppt_x</p:attrName>
                                        </p:attrNameLst>
                                      </p:cBhvr>
                                      <p:tavLst>
                                        <p:tav tm="0">
                                          <p:val>
                                            <p:strVal val="#ppt_x"/>
                                          </p:val>
                                        </p:tav>
                                        <p:tav tm="100000">
                                          <p:val>
                                            <p:strVal val="#ppt_x"/>
                                          </p:val>
                                        </p:tav>
                                      </p:tavLst>
                                    </p:anim>
                                    <p:anim calcmode="lin" valueType="num">
                                      <p:cBhvr>
                                        <p:cTn id="8" dur="1000" fill="hold"/>
                                        <p:tgtEl>
                                          <p:spTgt spid="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172" name="Foliennummer"/>
          <p:cNvSpPr txBox="1"/>
          <p:nvPr>
            <p:ph type="sldNum" sz="quarter" idx="4294967295"/>
          </p:nvPr>
        </p:nvSpPr>
        <p:spPr>
          <a:xfrm>
            <a:off x="1752600" y="6381750"/>
            <a:ext cx="394802"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173"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174" name="Viele Schweizer Dialekte"/>
          <p:cNvSpPr txBox="1"/>
          <p:nvPr/>
        </p:nvSpPr>
        <p:spPr>
          <a:xfrm>
            <a:off x="-31751" y="1143577"/>
            <a:ext cx="9144002" cy="4862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2800"/>
            </a:lvl1pPr>
          </a:lstStyle>
          <a:p>
            <a:pPr/>
            <a:r>
              <a:t>Viele Schweizer Dialekte</a:t>
            </a:r>
          </a:p>
        </p:txBody>
      </p:sp>
      <p:sp>
        <p:nvSpPr>
          <p:cNvPr id="175" name="Natürlich gibt es kein Schweizerdeutsch, sondern:"/>
          <p:cNvSpPr txBox="1"/>
          <p:nvPr/>
        </p:nvSpPr>
        <p:spPr>
          <a:xfrm>
            <a:off x="0" y="36957"/>
            <a:ext cx="7543800" cy="109289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b="1" sz="3500"/>
            </a:lvl1pPr>
          </a:lstStyle>
          <a:p>
            <a:pPr/>
            <a:r>
              <a:t>Natürlich gibt es kein Schweizerdeutsch, sondern:</a:t>
            </a:r>
          </a:p>
        </p:txBody>
      </p:sp>
      <p:sp>
        <p:nvSpPr>
          <p:cNvPr id="176" name="Der Berner Dialekt ist der beliebteste. Gefolgt vom Bündner- und Walliserdeutsch. In der Mitte tummeln sich die Basler und Luzerner, irgendwann kommen die Zürcher und zuhinterst, weit abgeschlagen, die St. Galler, Thurgauer, Appenzeller. Als kalt, spitz und grell werden sie wahrgenommen, seit 200 Jahren schon. Die gellenden und leicht nasalen «ä» von Ostschweizer Wetter- Moderatoren in Sätzen wie «äs chunt bald go rägnä» klingen für den Rest der Schweiz, als kratzte jemand mit Fingernägeln auf Wandtafeln. (Link-Institut für Markt- und Sozialforschung)"/>
          <p:cNvSpPr txBox="1"/>
          <p:nvPr/>
        </p:nvSpPr>
        <p:spPr>
          <a:xfrm>
            <a:off x="33337" y="1916112"/>
            <a:ext cx="8748713" cy="19508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800"/>
            </a:lvl1pPr>
          </a:lstStyle>
          <a:p>
            <a:pPr/>
            <a:r>
              <a:t>Der Berner Dialekt ist der beliebteste. Gefolgt vom Bündner- und Walliserdeutsch. In der Mitte tummeln sich die Basler und Luzerner, irgendwann kommen die Zürcher und zuhinterst, weit abgeschlagen, die St. Galler, Thurgauer, Appenzeller. Als kalt, spitz und grell werden sie wahrgenommen, seit 200 Jahren schon. Die gellenden und leicht nasalen «ä» von Ostschweizer Wetter- Moderatoren in Sätzen wie «äs chunt bald go rägnä» klingen für den Rest der Schweiz, als kratzte jemand mit Fingernägeln auf Wandtafeln. (Link-Institut für Markt- und Sozialforschung)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74"/>
                                        </p:tgtEl>
                                        <p:attrNameLst>
                                          <p:attrName>style.visibility</p:attrName>
                                        </p:attrNameLst>
                                      </p:cBhvr>
                                      <p:to>
                                        <p:strVal val="visible"/>
                                      </p:to>
                                    </p:set>
                                    <p:anim calcmode="lin" valueType="num">
                                      <p:cBhvr>
                                        <p:cTn id="7" dur="1000" fill="hold"/>
                                        <p:tgtEl>
                                          <p:spTgt spid="174"/>
                                        </p:tgtEl>
                                        <p:attrNameLst>
                                          <p:attrName>ppt_x</p:attrName>
                                        </p:attrNameLst>
                                      </p:cBhvr>
                                      <p:tavLst>
                                        <p:tav tm="0">
                                          <p:val>
                                            <p:strVal val="#ppt_x"/>
                                          </p:val>
                                        </p:tav>
                                        <p:tav tm="100000">
                                          <p:val>
                                            <p:strVal val="#ppt_x"/>
                                          </p:val>
                                        </p:tav>
                                      </p:tavLst>
                                    </p:anim>
                                    <p:anim calcmode="lin" valueType="num">
                                      <p:cBhvr>
                                        <p:cTn id="8" dur="10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30" name="Foliennummer"/>
          <p:cNvSpPr txBox="1"/>
          <p:nvPr>
            <p:ph type="sldNum" sz="quarter" idx="4294967295"/>
          </p:nvPr>
        </p:nvSpPr>
        <p:spPr>
          <a:xfrm>
            <a:off x="1752600" y="6381750"/>
            <a:ext cx="249471"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31" name="folge_01" descr="folge_01"/>
          <p:cNvPicPr>
            <a:picLocks noChangeAspect="1"/>
          </p:cNvPicPr>
          <p:nvPr/>
        </p:nvPicPr>
        <p:blipFill>
          <a:blip r:embed="rId2">
            <a:extLst/>
          </a:blip>
          <a:stretch>
            <a:fillRect/>
          </a:stretch>
        </p:blipFill>
        <p:spPr>
          <a:xfrm>
            <a:off x="228600" y="6291262"/>
            <a:ext cx="990600" cy="566738"/>
          </a:xfrm>
          <a:prstGeom prst="rect">
            <a:avLst/>
          </a:prstGeom>
          <a:ln w="12700">
            <a:miter lim="400000"/>
          </a:ln>
        </p:spPr>
      </p:pic>
      <p:sp>
        <p:nvSpPr>
          <p:cNvPr id="32" name="Und Schwiizertütsch?"/>
          <p:cNvSpPr txBox="1"/>
          <p:nvPr/>
        </p:nvSpPr>
        <p:spPr>
          <a:xfrm>
            <a:off x="914400" y="325088"/>
            <a:ext cx="7543800" cy="58489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b="1" sz="3500"/>
            </a:lvl1pPr>
          </a:lstStyle>
          <a:p>
            <a:pPr/>
            <a:r>
              <a:t>Und Schwiizertütsch?</a:t>
            </a:r>
          </a:p>
        </p:txBody>
      </p:sp>
      <p:pic>
        <p:nvPicPr>
          <p:cNvPr id="33" name="chuchich_schtli.jpg" descr="chuchich_schtli.jpg"/>
          <p:cNvPicPr>
            <a:picLocks noChangeAspect="1"/>
          </p:cNvPicPr>
          <p:nvPr/>
        </p:nvPicPr>
        <p:blipFill>
          <a:blip r:embed="rId3">
            <a:extLst/>
          </a:blip>
          <a:stretch>
            <a:fillRect/>
          </a:stretch>
        </p:blipFill>
        <p:spPr>
          <a:xfrm>
            <a:off x="2159000" y="1295400"/>
            <a:ext cx="4826000" cy="42545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35" name="Foliennummer"/>
          <p:cNvSpPr txBox="1"/>
          <p:nvPr>
            <p:ph type="sldNum" sz="quarter" idx="4294967295"/>
          </p:nvPr>
        </p:nvSpPr>
        <p:spPr>
          <a:xfrm>
            <a:off x="1752600" y="6381750"/>
            <a:ext cx="249471"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36" name="folge_01" descr="folge_01"/>
          <p:cNvPicPr>
            <a:picLocks noChangeAspect="1"/>
          </p:cNvPicPr>
          <p:nvPr/>
        </p:nvPicPr>
        <p:blipFill>
          <a:blip r:embed="rId2">
            <a:extLst/>
          </a:blip>
          <a:stretch>
            <a:fillRect/>
          </a:stretch>
        </p:blipFill>
        <p:spPr>
          <a:xfrm>
            <a:off x="228600" y="6291262"/>
            <a:ext cx="990600" cy="566738"/>
          </a:xfrm>
          <a:prstGeom prst="rect">
            <a:avLst/>
          </a:prstGeom>
          <a:ln w="12700">
            <a:miter lim="400000"/>
          </a:ln>
        </p:spPr>
      </p:pic>
      <p:sp>
        <p:nvSpPr>
          <p:cNvPr id="37" name="Natürlich der Wortschatz..."/>
          <p:cNvSpPr txBox="1"/>
          <p:nvPr/>
        </p:nvSpPr>
        <p:spPr>
          <a:xfrm>
            <a:off x="1042987" y="697357"/>
            <a:ext cx="7543801" cy="58489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b="1" sz="3500"/>
            </a:lvl1pPr>
          </a:lstStyle>
          <a:p>
            <a:pPr/>
            <a:r>
              <a:t>Natürlich der Wortschatz...</a:t>
            </a:r>
          </a:p>
        </p:txBody>
      </p:sp>
      <p:pic>
        <p:nvPicPr>
          <p:cNvPr id="38" name="schwyz.jpg" descr="schwyz.jpg"/>
          <p:cNvPicPr>
            <a:picLocks noChangeAspect="1"/>
          </p:cNvPicPr>
          <p:nvPr/>
        </p:nvPicPr>
        <p:blipFill>
          <a:blip r:embed="rId3">
            <a:extLst/>
          </a:blip>
          <a:stretch>
            <a:fillRect/>
          </a:stretch>
        </p:blipFill>
        <p:spPr>
          <a:xfrm>
            <a:off x="1511300" y="1581150"/>
            <a:ext cx="6121400" cy="3683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40" name="Foliennummer"/>
          <p:cNvSpPr txBox="1"/>
          <p:nvPr>
            <p:ph type="sldNum" sz="quarter" idx="4294967295"/>
          </p:nvPr>
        </p:nvSpPr>
        <p:spPr>
          <a:xfrm>
            <a:off x="1752600" y="6381750"/>
            <a:ext cx="249471"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41"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42" name="Aber auch: Im Schwiizerdütsch..."/>
          <p:cNvSpPr txBox="1"/>
          <p:nvPr/>
        </p:nvSpPr>
        <p:spPr>
          <a:xfrm>
            <a:off x="1042987" y="697357"/>
            <a:ext cx="7543801" cy="58489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b="1" sz="3500"/>
            </a:lvl1pPr>
          </a:lstStyle>
          <a:p>
            <a:pPr/>
            <a:r>
              <a:t>Aber auch: Im Schwiizerdütsch...</a:t>
            </a:r>
          </a:p>
        </p:txBody>
      </p:sp>
      <p:sp>
        <p:nvSpPr>
          <p:cNvPr id="43" name="Gibt es keinen Genitiv: Am Vatter sini Pfiife…"/>
          <p:cNvSpPr txBox="1"/>
          <p:nvPr/>
        </p:nvSpPr>
        <p:spPr>
          <a:xfrm>
            <a:off x="971550" y="1468221"/>
            <a:ext cx="7416800" cy="17054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marL="285750" indent="-285750" algn="l">
              <a:buSzPct val="100000"/>
              <a:buFont typeface="Arial"/>
              <a:buChar char="•"/>
              <a:defRPr b="1" sz="2800"/>
            </a:pPr>
            <a:r>
              <a:t>Gibt es keinen Genitiv: Am Vatter sini Pfiife</a:t>
            </a:r>
          </a:p>
          <a:p>
            <a:pPr marL="285750" indent="-285750" algn="l">
              <a:buSzPct val="100000"/>
              <a:buFont typeface="Arial"/>
              <a:buChar char="•"/>
              <a:defRPr b="1" sz="2800"/>
            </a:pPr>
            <a:r>
              <a:t>Gibt es nur zwei Zeiten: Präsens und Perfekt: Dr Vatter het sini Pfyffe geroukt.</a:t>
            </a:r>
          </a:p>
        </p:txBody>
      </p:sp>
      <p:pic>
        <p:nvPicPr>
          <p:cNvPr id="44" name="Pfeife.jpg" descr="Pfeife.jpg"/>
          <p:cNvPicPr>
            <a:picLocks noChangeAspect="1"/>
          </p:cNvPicPr>
          <p:nvPr/>
        </p:nvPicPr>
        <p:blipFill>
          <a:blip r:embed="rId4">
            <a:extLst/>
          </a:blip>
          <a:stretch>
            <a:fillRect/>
          </a:stretch>
        </p:blipFill>
        <p:spPr>
          <a:xfrm>
            <a:off x="2527300" y="3338512"/>
            <a:ext cx="3994150" cy="264795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ppt_x"/>
                                          </p:val>
                                        </p:tav>
                                        <p:tav tm="100000">
                                          <p:val>
                                            <p:strVal val="#ppt_x"/>
                                          </p:val>
                                        </p:tav>
                                      </p:tavLst>
                                    </p:anim>
                                    <p:anim calcmode="lin" valueType="num">
                                      <p:cBhvr>
                                        <p:cTn id="8"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48" name="Foliennummer"/>
          <p:cNvSpPr txBox="1"/>
          <p:nvPr>
            <p:ph type="sldNum" sz="quarter" idx="4294967295"/>
          </p:nvPr>
        </p:nvSpPr>
        <p:spPr>
          <a:xfrm>
            <a:off x="1752600" y="6381750"/>
            <a:ext cx="249471"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49"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50" name="Schadefreud (oder Schadenfreude)...."/>
          <p:cNvSpPr txBox="1"/>
          <p:nvPr/>
        </p:nvSpPr>
        <p:spPr>
          <a:xfrm>
            <a:off x="31750" y="356044"/>
            <a:ext cx="8353425" cy="58489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b="1" sz="3500"/>
            </a:lvl1pPr>
          </a:lstStyle>
          <a:p>
            <a:pPr/>
            <a:r>
              <a:t>Schadefreud (oder Schadenfreude)....</a:t>
            </a:r>
          </a:p>
        </p:txBody>
      </p:sp>
      <p:sp>
        <p:nvSpPr>
          <p:cNvPr id="51" name="Diesen Begriff gibt’s nur im Deutschen (und Schweizerdeutschen)…"/>
          <p:cNvSpPr txBox="1"/>
          <p:nvPr/>
        </p:nvSpPr>
        <p:spPr>
          <a:xfrm>
            <a:off x="3174" y="1372971"/>
            <a:ext cx="9144002" cy="33310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b="1" sz="2800"/>
            </a:pPr>
            <a:r>
              <a:t>Diesen Begriff gibt</a:t>
            </a:r>
            <a:r>
              <a:t>’</a:t>
            </a:r>
            <a:r>
              <a:t>s nur im Deutschen (und Schweizerdeutschen)</a:t>
            </a:r>
          </a:p>
          <a:p>
            <a:pPr algn="l">
              <a:defRPr b="1" sz="2800"/>
            </a:pPr>
            <a:r>
              <a:t>Dafür gibt</a:t>
            </a:r>
            <a:r>
              <a:t>’</a:t>
            </a:r>
            <a:r>
              <a:t>s im Schottischen den Begriff «to tartle», der ebenfalls unübersetzbar ist </a:t>
            </a:r>
            <a:r>
              <a:rPr b="0"/>
              <a:t>(für: man erinnert sich nicht an den Namen des Gegenübers)</a:t>
            </a:r>
            <a:r>
              <a:t>.</a:t>
            </a:r>
          </a:p>
          <a:p>
            <a:pPr algn="l">
              <a:defRPr b="1" sz="2800"/>
            </a:pPr>
            <a:r>
              <a:t>Oder im Französischen: «Frotteur» (</a:t>
            </a:r>
            <a:r>
              <a:rPr b="0"/>
              <a:t>ein Herr, der Freude daran findet, in Menschenmassen seinen Beckenbereich an Damenpos zu reiben</a:t>
            </a:r>
            <a:r>
              <a:rPr b="0"/>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51"/>
                                        </p:tgtEl>
                                        <p:attrNameLst>
                                          <p:attrName>style.visibility</p:attrName>
                                        </p:attrNameLst>
                                      </p:cBhvr>
                                      <p:to>
                                        <p:strVal val="visible"/>
                                      </p:to>
                                    </p:set>
                                    <p:anim calcmode="lin" valueType="num">
                                      <p:cBhvr>
                                        <p:cTn id="7" dur="1000" fill="hold"/>
                                        <p:tgtEl>
                                          <p:spTgt spid="51"/>
                                        </p:tgtEl>
                                        <p:attrNameLst>
                                          <p:attrName>ppt_x</p:attrName>
                                        </p:attrNameLst>
                                      </p:cBhvr>
                                      <p:tavLst>
                                        <p:tav tm="0">
                                          <p:val>
                                            <p:strVal val="#ppt_x"/>
                                          </p:val>
                                        </p:tav>
                                        <p:tav tm="100000">
                                          <p:val>
                                            <p:strVal val="#ppt_x"/>
                                          </p:val>
                                        </p:tav>
                                      </p:tavLst>
                                    </p:anim>
                                    <p:anim calcmode="lin" valueType="num">
                                      <p:cBhvr>
                                        <p:cTn id="8" dur="10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55" name="Foliennummer"/>
          <p:cNvSpPr txBox="1"/>
          <p:nvPr>
            <p:ph type="sldNum" sz="quarter" idx="4294967295"/>
          </p:nvPr>
        </p:nvSpPr>
        <p:spPr>
          <a:xfrm>
            <a:off x="1752600" y="6381750"/>
            <a:ext cx="249471"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56"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pic>
        <p:nvPicPr>
          <p:cNvPr id="57" name="Frotteur.jpg" descr="Frotteur.jpg"/>
          <p:cNvPicPr>
            <a:picLocks noChangeAspect="1"/>
          </p:cNvPicPr>
          <p:nvPr/>
        </p:nvPicPr>
        <p:blipFill>
          <a:blip r:embed="rId4">
            <a:extLst/>
          </a:blip>
          <a:stretch>
            <a:fillRect/>
          </a:stretch>
        </p:blipFill>
        <p:spPr>
          <a:xfrm>
            <a:off x="939800" y="1009650"/>
            <a:ext cx="7251700" cy="4826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61" name="Foliennummer"/>
          <p:cNvSpPr txBox="1"/>
          <p:nvPr>
            <p:ph type="sldNum" sz="quarter" idx="4294967295"/>
          </p:nvPr>
        </p:nvSpPr>
        <p:spPr>
          <a:xfrm>
            <a:off x="1752600" y="6381750"/>
            <a:ext cx="249471"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62"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63" name="Unübersetzbare Wörter in Schweizerdeutsch (1): verhebe"/>
          <p:cNvSpPr txBox="1"/>
          <p:nvPr/>
        </p:nvSpPr>
        <p:spPr>
          <a:xfrm>
            <a:off x="1042987" y="443357"/>
            <a:ext cx="7543801" cy="109289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b="1" sz="3500"/>
            </a:lvl1pPr>
          </a:lstStyle>
          <a:p>
            <a:pPr/>
            <a:r>
              <a:t>Unübersetzbare Wörter in Schweizerdeutsch (1): verhebe</a:t>
            </a:r>
          </a:p>
        </p:txBody>
      </p:sp>
      <p:pic>
        <p:nvPicPr>
          <p:cNvPr id="64" name="Verhebe.jpg" descr="Verhebe.jpg"/>
          <p:cNvPicPr>
            <a:picLocks noChangeAspect="1"/>
          </p:cNvPicPr>
          <p:nvPr/>
        </p:nvPicPr>
        <p:blipFill>
          <a:blip r:embed="rId4">
            <a:extLst/>
          </a:blip>
          <a:stretch>
            <a:fillRect/>
          </a:stretch>
        </p:blipFill>
        <p:spPr>
          <a:xfrm>
            <a:off x="1154112" y="1835150"/>
            <a:ext cx="6831013" cy="318135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BE7D6"/>
            </a:gs>
            <a:gs pos="100000">
              <a:srgbClr val="EBEAE9"/>
            </a:gs>
          </a:gsLst>
          <a:lin ang="0" scaled="0"/>
        </a:gradFill>
      </p:bgPr>
    </p:bg>
    <p:spTree>
      <p:nvGrpSpPr>
        <p:cNvPr id="1" name=""/>
        <p:cNvGrpSpPr/>
        <p:nvPr/>
      </p:nvGrpSpPr>
      <p:grpSpPr>
        <a:xfrm>
          <a:off x="0" y="0"/>
          <a:ext cx="0" cy="0"/>
          <a:chOff x="0" y="0"/>
          <a:chExt cx="0" cy="0"/>
        </a:xfrm>
      </p:grpSpPr>
      <p:sp>
        <p:nvSpPr>
          <p:cNvPr id="68" name="Foliennummer"/>
          <p:cNvSpPr txBox="1"/>
          <p:nvPr>
            <p:ph type="sldNum" sz="quarter" idx="4294967295"/>
          </p:nvPr>
        </p:nvSpPr>
        <p:spPr>
          <a:xfrm>
            <a:off x="1752600" y="6381750"/>
            <a:ext cx="249471" cy="370840"/>
          </a:xfrm>
          <a:prstGeom prst="rect">
            <a:avLst/>
          </a:prstGeom>
          <a:extLst>
            <a:ext uri="{C572A759-6A51-4108-AA02-DFA0A04FC94B}">
              <ma14:wrappingTextBoxFlag xmlns:ma14="http://schemas.microsoft.com/office/mac/drawingml/2011/main" val="1"/>
            </a:ext>
          </a:extLst>
        </p:spPr>
        <p:txBody>
          <a:bodyPr/>
          <a:lstStyle>
            <a:lvl1pPr algn="l">
              <a:defRPr sz="1800">
                <a:latin typeface="Verdana"/>
                <a:ea typeface="Verdana"/>
                <a:cs typeface="Verdana"/>
                <a:sym typeface="Verdana"/>
              </a:defRPr>
            </a:lvl1pPr>
          </a:lstStyle>
          <a:p>
            <a:pPr/>
            <a:fld id="{86CB4B4D-7CA3-9044-876B-883B54F8677D}" type="slidenum"/>
          </a:p>
        </p:txBody>
      </p:sp>
      <p:pic>
        <p:nvPicPr>
          <p:cNvPr id="69" name="folge_01" descr="folge_01"/>
          <p:cNvPicPr>
            <a:picLocks noChangeAspect="1"/>
          </p:cNvPicPr>
          <p:nvPr/>
        </p:nvPicPr>
        <p:blipFill>
          <a:blip r:embed="rId3">
            <a:extLst/>
          </a:blip>
          <a:stretch>
            <a:fillRect/>
          </a:stretch>
        </p:blipFill>
        <p:spPr>
          <a:xfrm>
            <a:off x="228600" y="6291262"/>
            <a:ext cx="990600" cy="566738"/>
          </a:xfrm>
          <a:prstGeom prst="rect">
            <a:avLst/>
          </a:prstGeom>
          <a:ln w="12700">
            <a:miter lim="400000"/>
          </a:ln>
        </p:spPr>
      </p:pic>
      <p:sp>
        <p:nvSpPr>
          <p:cNvPr id="70" name="Das beste Schweizer Wort überhaupt! Das Schweizer Wesen in a nutshell! Nichts ist schweizerischer als dieser Ausdruck. Und nein, standhalten oder to hold up sind keine deckungsgleichen Übersetzungen davon.…"/>
          <p:cNvSpPr txBox="1"/>
          <p:nvPr/>
        </p:nvSpPr>
        <p:spPr>
          <a:xfrm>
            <a:off x="-1" y="122815"/>
            <a:ext cx="9144002" cy="4956608"/>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sz="2800"/>
            </a:pPr>
            <a:r>
              <a:t>Das beste Schweizer Wort überhaupt! Das Schweizer Wesen in a nutshell! Nichts ist schweizerischer als dieser Ausdruck. Und nein, standhalten oder to hold up sind keine deckungsgleichen Übersetzungen davon. </a:t>
            </a:r>
          </a:p>
          <a:p>
            <a:pPr algn="l">
              <a:defRPr sz="2800"/>
            </a:pPr>
            <a:r>
              <a:t>Andere Nationen mögen vielleicht als innovativer oder kreativer gelten, doch wenn die Schweizer etwas umsetzen, dann verhebts. Schweizer Präzisionsmechanik, die ausgewogene Anlagestrategie, die Bratwurst am Grümpelturnier (auch so ein schönes Schweizer Wort), die Wanderschuhe vom Vater, die neue Frisur deiner Arbeitskollegin, das Alibi von Samstagnacht: Das alles verhebt.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70"/>
                                        </p:tgtEl>
                                        <p:attrNameLst>
                                          <p:attrName>style.visibility</p:attrName>
                                        </p:attrNameLst>
                                      </p:cBhvr>
                                      <p:to>
                                        <p:strVal val="visible"/>
                                      </p:to>
                                    </p:set>
                                    <p:anim calcmode="lin" valueType="num">
                                      <p:cBhvr>
                                        <p:cTn id="7" dur="1000" fill="hold"/>
                                        <p:tgtEl>
                                          <p:spTgt spid="70"/>
                                        </p:tgtEl>
                                        <p:attrNameLst>
                                          <p:attrName>ppt_x</p:attrName>
                                        </p:attrNameLst>
                                      </p:cBhvr>
                                      <p:tavLst>
                                        <p:tav tm="0">
                                          <p:val>
                                            <p:strVal val="#ppt_x"/>
                                          </p:val>
                                        </p:tav>
                                        <p:tav tm="100000">
                                          <p:val>
                                            <p:strVal val="#ppt_x"/>
                                          </p:val>
                                        </p:tav>
                                      </p:tavLst>
                                    </p:anim>
                                    <p:anim calcmode="lin" valueType="num">
                                      <p:cBhvr>
                                        <p:cTn id="8" dur="10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 grpId="1"/>
    </p:bldLst>
  </p:timing>
</p:sld>
</file>

<file path=ppt/theme/theme1.xml><?xml version="1.0" encoding="utf-8"?>
<a:theme xmlns:a="http://schemas.openxmlformats.org/drawingml/2006/main" xmlns:r="http://schemas.openxmlformats.org/officeDocument/2006/relationships" name="Standarddesign">
  <a:themeElements>
    <a:clrScheme name="Standard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andarddesign">
      <a:majorFont>
        <a:latin typeface="Arial"/>
        <a:ea typeface="Arial"/>
        <a:cs typeface="Arial"/>
      </a:majorFont>
      <a:minorFont>
        <a:latin typeface="Helvetica"/>
        <a:ea typeface="Helvetica"/>
        <a:cs typeface="Helvetica"/>
      </a:minorFont>
    </a:fontScheme>
    <a:fmtScheme name="Standard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tandarddesign">
  <a:themeElements>
    <a:clrScheme name="Standard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andarddesign">
      <a:majorFont>
        <a:latin typeface="Arial"/>
        <a:ea typeface="Arial"/>
        <a:cs typeface="Arial"/>
      </a:majorFont>
      <a:minorFont>
        <a:latin typeface="Helvetica"/>
        <a:ea typeface="Helvetica"/>
        <a:cs typeface="Helvetica"/>
      </a:minorFont>
    </a:fontScheme>
    <a:fmtScheme name="Standard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