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249471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1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Partikeln („Teilchen“)"/>
          <p:cNvSpPr txBox="1"/>
          <p:nvPr/>
        </p:nvSpPr>
        <p:spPr>
          <a:xfrm>
            <a:off x="914400" y="348900"/>
            <a:ext cx="7543800" cy="58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500"/>
            </a:lvl1pPr>
          </a:lstStyle>
          <a:p>
            <a:pPr/>
            <a:r>
              <a:t>Partikeln („Teilchen“)</a:t>
            </a:r>
          </a:p>
        </p:txBody>
      </p:sp>
      <p:sp>
        <p:nvSpPr>
          <p:cNvPr id="23" name="Sie sind weder konjugierbar noch deklinierbar. Sie unterteilen sich in…"/>
          <p:cNvSpPr txBox="1"/>
          <p:nvPr/>
        </p:nvSpPr>
        <p:spPr>
          <a:xfrm>
            <a:off x="990600" y="5117394"/>
            <a:ext cx="7080459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/>
            <a:r>
              <a:t>Sie sind weder konjugierbar noch deklinierbar. Sie unterteilen sich in</a:t>
            </a:r>
          </a:p>
          <a:p>
            <a:pPr/>
            <a:r>
              <a:t>Präpositionen, Konjunktionen, Adverbien und Interjektionen.</a:t>
            </a:r>
          </a:p>
        </p:txBody>
      </p:sp>
      <p:pic>
        <p:nvPicPr>
          <p:cNvPr id="24" name="teilchen.jpeg" descr="teilche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000" y="1219200"/>
            <a:ext cx="3944938" cy="3595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394802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9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Nebenordnende Konjunktion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Nebenordnende Konjunktion</a:t>
            </a:r>
          </a:p>
        </p:txBody>
      </p:sp>
      <p:sp>
        <p:nvSpPr>
          <p:cNvPr id="91" name="Nebenordnend heisst: Zwei eigenständige Sätze werden miteinander verbunden. Die Syntax des verbundenen Satzes wird nicht verändert."/>
          <p:cNvSpPr txBox="1"/>
          <p:nvPr/>
        </p:nvSpPr>
        <p:spPr>
          <a:xfrm>
            <a:off x="762000" y="1024255"/>
            <a:ext cx="77724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Nebenordnend heisst</a:t>
            </a:r>
            <a:r>
              <a:t>: </a:t>
            </a:r>
            <a:r>
              <a:rPr>
                <a:solidFill>
                  <a:srgbClr val="A60011"/>
                </a:solidFill>
              </a:rPr>
              <a:t>Zwei eigenständige Sätze werden miteinander verbunden. Die Syntax des verbundenen Satzes wird nicht verändert.</a:t>
            </a:r>
          </a:p>
        </p:txBody>
      </p:sp>
      <p:sp>
        <p:nvSpPr>
          <p:cNvPr id="92" name="Nebenordnend: Er hat viel Geld, und seine Frau liebt ihn."/>
          <p:cNvSpPr txBox="1"/>
          <p:nvPr/>
        </p:nvSpPr>
        <p:spPr>
          <a:xfrm>
            <a:off x="838200" y="2660173"/>
            <a:ext cx="342900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Nebenordnend:</a:t>
            </a:r>
            <a:r>
              <a:rPr>
                <a:solidFill>
                  <a:srgbClr val="A60011"/>
                </a:solidFill>
              </a:rPr>
              <a:t> Er hat viel Geld, und seine Frau liebt ihn.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93" name="Unterordnend: Seine Frau liebt ihn, weil er viel Geld hat."/>
          <p:cNvSpPr txBox="1"/>
          <p:nvPr/>
        </p:nvSpPr>
        <p:spPr>
          <a:xfrm>
            <a:off x="762000" y="3574573"/>
            <a:ext cx="342900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Unterordnend:</a:t>
            </a:r>
            <a:r>
              <a:rPr>
                <a:solidFill>
                  <a:srgbClr val="A60011"/>
                </a:solidFill>
              </a:rPr>
              <a:t> Seine Frau liebt ihn, weil er viel Geld hat.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94" name="Unterordnend heisst: Die Syntax des untergeordneten Satzes wird verändert; dieser kann nicht allein stehen."/>
          <p:cNvSpPr txBox="1"/>
          <p:nvPr/>
        </p:nvSpPr>
        <p:spPr>
          <a:xfrm>
            <a:off x="838200" y="1862455"/>
            <a:ext cx="77724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Unterordnend heisst</a:t>
            </a:r>
            <a:r>
              <a:t>: </a:t>
            </a:r>
            <a:r>
              <a:rPr>
                <a:solidFill>
                  <a:srgbClr val="A60011"/>
                </a:solidFill>
              </a:rPr>
              <a:t>Die Syntax des untergeordneten Satzes wird verändert; dieser kann nicht allein stehen.</a:t>
            </a:r>
          </a:p>
        </p:txBody>
      </p:sp>
      <p:pic>
        <p:nvPicPr>
          <p:cNvPr id="95" name="Playboy_Hugh_Hefner[4].jpeg" descr="Playboy_Hugh_Hefner[4]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1000" y="2667000"/>
            <a:ext cx="4324350" cy="2905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" grpId="4"/>
      <p:bldP build="whole" bldLvl="1" animBg="1" rev="0" advAuto="0" spid="91" grpId="1"/>
      <p:bldP build="whole" bldLvl="1" animBg="1" rev="0" advAuto="0" spid="93" grpId="3"/>
      <p:bldP build="whole" bldLvl="1" animBg="1" rev="0" advAuto="0" spid="9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394802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8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Unterordnende Konjunktion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Unterordnende Konjunktion</a:t>
            </a:r>
          </a:p>
        </p:txBody>
      </p:sp>
      <p:sp>
        <p:nvSpPr>
          <p:cNvPr id="100" name="Unterordnende Konjunktionen dienen dazu, Nebensätze einzuleiten:"/>
          <p:cNvSpPr txBox="1"/>
          <p:nvPr/>
        </p:nvSpPr>
        <p:spPr>
          <a:xfrm>
            <a:off x="762000" y="1164748"/>
            <a:ext cx="77724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Unterordnende Konjunktionen dienen dazu, Nebensätze einzuleiten</a:t>
            </a:r>
            <a:r>
              <a:t>:</a:t>
            </a:r>
          </a:p>
        </p:txBody>
      </p:sp>
      <p:sp>
        <p:nvSpPr>
          <p:cNvPr id="101" name="Nebensatz als Genitivobjekt: Er vergewisserte sich, dass alle Türen abgeschlossen waren."/>
          <p:cNvSpPr txBox="1"/>
          <p:nvPr/>
        </p:nvSpPr>
        <p:spPr>
          <a:xfrm>
            <a:off x="838200" y="2383948"/>
            <a:ext cx="3200400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Nebensatz als Genitivobjekt:</a:t>
            </a:r>
            <a:r>
              <a:rPr>
                <a:solidFill>
                  <a:srgbClr val="A60011"/>
                </a:solidFill>
              </a:rPr>
              <a:t> Er vergewisserte sich, dass alle Türen abgeschlossen waren.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102" name="Nebensatz als Präpositionalobjekt: Er ärgert sich darüber, dass sie den Zug verpasst hat."/>
          <p:cNvSpPr txBox="1"/>
          <p:nvPr/>
        </p:nvSpPr>
        <p:spPr>
          <a:xfrm>
            <a:off x="838200" y="3752373"/>
            <a:ext cx="3124200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Nebensatz als Präpositionalobjekt:</a:t>
            </a:r>
            <a:r>
              <a:rPr>
                <a:solidFill>
                  <a:srgbClr val="A60011"/>
                </a:solidFill>
              </a:rPr>
              <a:t> Er ärgert sich darüber, dass sie den Zug verpasst hat.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103" name="Nebensatz als Akkusativobjekt: Er fragt, wann die Schule anfange."/>
          <p:cNvSpPr txBox="1"/>
          <p:nvPr/>
        </p:nvSpPr>
        <p:spPr>
          <a:xfrm>
            <a:off x="838200" y="2001361"/>
            <a:ext cx="77724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Nebensatz als Akkusativobjekt</a:t>
            </a:r>
            <a:r>
              <a:t>: </a:t>
            </a:r>
            <a:r>
              <a:rPr>
                <a:solidFill>
                  <a:srgbClr val="A60011"/>
                </a:solidFill>
              </a:rPr>
              <a:t>Er fragt, wann die Schule anfange.</a:t>
            </a:r>
          </a:p>
        </p:txBody>
      </p:sp>
      <p:pic>
        <p:nvPicPr>
          <p:cNvPr id="104" name="4517.jpeg" descr="451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9600" y="3124200"/>
            <a:ext cx="4191000" cy="2587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" grpId="4"/>
      <p:bldP build="whole" bldLvl="1" animBg="1" rev="0" advAuto="0" spid="102" grpId="3"/>
      <p:bldP build="whole" bldLvl="1" animBg="1" rev="0" advAuto="0" spid="100" grpId="1"/>
      <p:bldP build="whole" bldLvl="1" animBg="1" rev="0" advAuto="0" spid="10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394802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7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Unterordnende Konjunktion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Unterordnende Konjunktion</a:t>
            </a:r>
          </a:p>
        </p:txBody>
      </p:sp>
      <p:sp>
        <p:nvSpPr>
          <p:cNvPr id="109" name="Unterordnende Konjunktionen dienen dazu, Nebensätze einzuleiten:"/>
          <p:cNvSpPr txBox="1"/>
          <p:nvPr/>
        </p:nvSpPr>
        <p:spPr>
          <a:xfrm>
            <a:off x="762000" y="1164748"/>
            <a:ext cx="77724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Unterordnende Konjunktionen dienen dazu, Nebensätze einzuleiten</a:t>
            </a:r>
            <a:r>
              <a:t>:</a:t>
            </a:r>
          </a:p>
        </p:txBody>
      </p:sp>
      <p:sp>
        <p:nvSpPr>
          <p:cNvPr id="110" name="Nebensatz als Kausaladverbial: Wir müssen jetzt gehen, da wir einen Arzttermin haben."/>
          <p:cNvSpPr txBox="1"/>
          <p:nvPr/>
        </p:nvSpPr>
        <p:spPr>
          <a:xfrm>
            <a:off x="838200" y="1969611"/>
            <a:ext cx="3200400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Nebensatz als Kausaladverbial:</a:t>
            </a:r>
            <a:r>
              <a:rPr>
                <a:solidFill>
                  <a:srgbClr val="A60011"/>
                </a:solidFill>
              </a:rPr>
              <a:t> Wir müssen jetzt gehen, da wir einen Arzttermin haben.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111" name="Nebensatz als Lokaladverbial: Die Angler fischen dort, wo es die meisten Fische gibt."/>
          <p:cNvSpPr txBox="1"/>
          <p:nvPr/>
        </p:nvSpPr>
        <p:spPr>
          <a:xfrm>
            <a:off x="838200" y="3188811"/>
            <a:ext cx="3124200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Nebensatz als Lokaladverbial:</a:t>
            </a:r>
            <a:r>
              <a:rPr>
                <a:solidFill>
                  <a:srgbClr val="A60011"/>
                </a:solidFill>
              </a:rPr>
              <a:t> Die Angler fischen dort, wo es die meisten Fische gibt.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112" name="Nebensatz als Temporaladverbial: Er ging zur Schule, als es regnete."/>
          <p:cNvSpPr txBox="1"/>
          <p:nvPr/>
        </p:nvSpPr>
        <p:spPr>
          <a:xfrm>
            <a:off x="838200" y="1560036"/>
            <a:ext cx="77724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Nebensatz als Temporaladverbial</a:t>
            </a:r>
            <a:r>
              <a:t>: </a:t>
            </a:r>
            <a:r>
              <a:rPr>
                <a:solidFill>
                  <a:srgbClr val="A60011"/>
                </a:solidFill>
              </a:rPr>
              <a:t>Er ging zur Schule, als es regnete.</a:t>
            </a:r>
          </a:p>
        </p:txBody>
      </p:sp>
      <p:sp>
        <p:nvSpPr>
          <p:cNvPr id="113" name="Nebensatz als Modaladverbial: Er wird stärker, indem er Krafttraining macht."/>
          <p:cNvSpPr txBox="1"/>
          <p:nvPr/>
        </p:nvSpPr>
        <p:spPr>
          <a:xfrm>
            <a:off x="838200" y="4409598"/>
            <a:ext cx="3124200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Nebensatz als Modaladverbial:</a:t>
            </a:r>
            <a:r>
              <a:rPr>
                <a:solidFill>
                  <a:srgbClr val="A60011"/>
                </a:solidFill>
              </a:rPr>
              <a:t> Er wird stärker, indem er Krafttraining macht.</a:t>
            </a:r>
            <a:endParaRPr>
              <a:solidFill>
                <a:srgbClr val="A60011"/>
              </a:solidFill>
            </a:endParaRPr>
          </a:p>
        </p:txBody>
      </p:sp>
      <p:pic>
        <p:nvPicPr>
          <p:cNvPr id="114" name="9,5kg.jpeg" descr="9,5kg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3800" y="2590800"/>
            <a:ext cx="5162550" cy="3440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" grpId="1"/>
      <p:bldP build="whole" bldLvl="1" animBg="1" rev="0" advAuto="0" spid="112" grpId="4"/>
      <p:bldP build="whole" bldLvl="1" animBg="1" rev="0" advAuto="0" spid="111" grpId="3"/>
      <p:bldP build="whole" bldLvl="1" animBg="1" rev="0" advAuto="0" spid="113" grpId="5"/>
      <p:bldP build="whole" bldLvl="1" animBg="1" rev="0" advAuto="0" spid="11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394802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17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Nebenordnende Konjunktion"/>
          <p:cNvSpPr txBox="1"/>
          <p:nvPr/>
        </p:nvSpPr>
        <p:spPr>
          <a:xfrm>
            <a:off x="914400" y="1726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Nebenordnende Konjunktion</a:t>
            </a:r>
          </a:p>
        </p:txBody>
      </p:sp>
      <p:sp>
        <p:nvSpPr>
          <p:cNvPr id="119" name="In der deutschen Sprache gibt es etwa 350 Konjunktionen. Nebenordnend in den folgenden Bedeutungskategorien:"/>
          <p:cNvSpPr txBox="1"/>
          <p:nvPr/>
        </p:nvSpPr>
        <p:spPr>
          <a:xfrm>
            <a:off x="914400" y="871855"/>
            <a:ext cx="77724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In der deutschen Sprache gibt es etwa 350 Konjunktionen. Nebenordnend in den folgenden Bedeutungskategorien:</a:t>
            </a:r>
          </a:p>
        </p:txBody>
      </p:sp>
      <p:sp>
        <p:nvSpPr>
          <p:cNvPr id="120" name="Gegensatz (allerdings, aber, während): Sie fragte ihn, aber er war ahnungslos."/>
          <p:cNvSpPr txBox="1"/>
          <p:nvPr/>
        </p:nvSpPr>
        <p:spPr>
          <a:xfrm>
            <a:off x="838200" y="2262505"/>
            <a:ext cx="3200400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Gegensatz (allerdings, aber, während): </a:t>
            </a:r>
            <a:r>
              <a:rPr>
                <a:solidFill>
                  <a:srgbClr val="A60011"/>
                </a:solidFill>
              </a:rPr>
              <a:t>Sie fragte ihn, aber er war ahnungslos.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121" name="Alternative (entweder-oder): Du kannst entweder dein Zimmer aufräumen oder die Küche putzen."/>
          <p:cNvSpPr txBox="1"/>
          <p:nvPr/>
        </p:nvSpPr>
        <p:spPr>
          <a:xfrm>
            <a:off x="838200" y="3188811"/>
            <a:ext cx="3124200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Alternative (entweder-oder):</a:t>
            </a:r>
            <a:r>
              <a:rPr>
                <a:solidFill>
                  <a:srgbClr val="A60011"/>
                </a:solidFill>
              </a:rPr>
              <a:t> Du kannst entweder dein Zimmer aufräumen oder die Küche putzen.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122" name="Anreihung (und, weder-noch, nicht nur-sondern auch: Weder er noch seine Tochter wurden vom Lärm aufgeweckt."/>
          <p:cNvSpPr txBox="1"/>
          <p:nvPr/>
        </p:nvSpPr>
        <p:spPr>
          <a:xfrm>
            <a:off x="914400" y="1481455"/>
            <a:ext cx="77724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Anreihung (und, weder-noch, nicht nur-sondern auch</a:t>
            </a:r>
            <a:r>
              <a:t>: </a:t>
            </a:r>
            <a:r>
              <a:rPr>
                <a:solidFill>
                  <a:srgbClr val="A60011"/>
                </a:solidFill>
              </a:rPr>
              <a:t>Weder er noch seine Tochter wurden vom Lärm aufgeweckt.</a:t>
            </a:r>
          </a:p>
        </p:txBody>
      </p:sp>
      <p:sp>
        <p:nvSpPr>
          <p:cNvPr id="123" name="Erklärung (das heisst): Er ist national bekannt, das heisst, man kennt ihn im ganzen Land."/>
          <p:cNvSpPr txBox="1"/>
          <p:nvPr/>
        </p:nvSpPr>
        <p:spPr>
          <a:xfrm>
            <a:off x="838200" y="4412773"/>
            <a:ext cx="3124200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Erklärung (das heisst):</a:t>
            </a:r>
            <a:r>
              <a:rPr>
                <a:solidFill>
                  <a:srgbClr val="A60011"/>
                </a:solidFill>
              </a:rPr>
              <a:t> Er ist national bekannt, das heisst, man kennt ihn im ganzen Land.</a:t>
            </a:r>
            <a:endParaRPr>
              <a:solidFill>
                <a:srgbClr val="A60011"/>
              </a:solidFill>
            </a:endParaRPr>
          </a:p>
        </p:txBody>
      </p:sp>
      <p:pic>
        <p:nvPicPr>
          <p:cNvPr id="124" name="Yakin-Murat.jpeg" descr="Yakin-Murat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8800" y="2057400"/>
            <a:ext cx="2857500" cy="403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1"/>
      <p:bldP build="whole" bldLvl="1" animBg="1" rev="0" advAuto="0" spid="121" grpId="3"/>
      <p:bldP build="whole" bldLvl="1" animBg="1" rev="0" advAuto="0" spid="120" grpId="2"/>
      <p:bldP build="whole" bldLvl="1" animBg="1" rev="0" advAuto="0" spid="123" grpId="5"/>
      <p:bldP build="whole" bldLvl="1" animBg="1" rev="0" advAuto="0" spid="122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394802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7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Nebenordnende Konjunktion"/>
          <p:cNvSpPr txBox="1"/>
          <p:nvPr/>
        </p:nvSpPr>
        <p:spPr>
          <a:xfrm>
            <a:off x="914400" y="1726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Nebenordnende Konjunktion</a:t>
            </a:r>
          </a:p>
        </p:txBody>
      </p:sp>
      <p:sp>
        <p:nvSpPr>
          <p:cNvPr id="129" name="In der deutschen Sprache gibt es etwa 350 Konjunktionen. Nebenordnend in den folgenden Bedeutungskategorien:"/>
          <p:cNvSpPr txBox="1"/>
          <p:nvPr/>
        </p:nvSpPr>
        <p:spPr>
          <a:xfrm>
            <a:off x="914400" y="871855"/>
            <a:ext cx="77724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In der deutschen Sprache gibt es etwa 350 Konjunktionen. Nebenordnend in den folgenden Bedeutungskategorien:</a:t>
            </a:r>
          </a:p>
        </p:txBody>
      </p:sp>
      <p:sp>
        <p:nvSpPr>
          <p:cNvPr id="130" name="Vergleich (als, ob, wie): Er mag sein Auto lieber als seine Frau."/>
          <p:cNvSpPr txBox="1"/>
          <p:nvPr/>
        </p:nvSpPr>
        <p:spPr>
          <a:xfrm>
            <a:off x="838200" y="2264092"/>
            <a:ext cx="3200400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Vergleich (als, ob, wie): </a:t>
            </a:r>
            <a:r>
              <a:rPr>
                <a:solidFill>
                  <a:srgbClr val="A60011"/>
                </a:solidFill>
              </a:rPr>
              <a:t>Er mag sein Auto lieber als seine Frau.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131" name="Einräumung (wenn auch, obwohl, obgleich, obschon): Es ist eine traurige, wenn auch lehrreiche Erfahrung."/>
          <p:cNvSpPr txBox="1"/>
          <p:nvPr/>
        </p:nvSpPr>
        <p:spPr>
          <a:xfrm>
            <a:off x="914400" y="1481455"/>
            <a:ext cx="77724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Einräumung (wenn auch, obwohl, obgleich, obschon)</a:t>
            </a:r>
            <a:r>
              <a:t>: </a:t>
            </a:r>
            <a:r>
              <a:rPr>
                <a:solidFill>
                  <a:srgbClr val="A60011"/>
                </a:solidFill>
              </a:rPr>
              <a:t>Es ist eine traurige, wenn auch lehrreiche Erfahrung.</a:t>
            </a:r>
          </a:p>
        </p:txBody>
      </p:sp>
      <p:pic>
        <p:nvPicPr>
          <p:cNvPr id="132" name="1945901083-ernst-haase-autos-marke-triumph.jpeg" descr="1945901083-ernst-haase-autos-marke-triumph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0" y="2205037"/>
            <a:ext cx="5105400" cy="3825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3"/>
      <p:bldP build="whole" bldLvl="1" animBg="1" rev="0" advAuto="0" spid="129" grpId="1"/>
      <p:bldP build="whole" bldLvl="1" animBg="1" rev="0" advAuto="0" spid="13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394802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35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Unterordnende Konjunktion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Unterordnende Konjunktion</a:t>
            </a:r>
          </a:p>
        </p:txBody>
      </p:sp>
      <p:sp>
        <p:nvSpPr>
          <p:cNvPr id="137" name="In der deutschen Sprache gibt es etwa 350 Konjunktionen. Unterordnend in den folgenden Bedeutungskategorien:"/>
          <p:cNvSpPr txBox="1"/>
          <p:nvPr/>
        </p:nvSpPr>
        <p:spPr>
          <a:xfrm>
            <a:off x="762000" y="1024255"/>
            <a:ext cx="77724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In der deutschen Sprache gibt es etwa 350 Konjunktionen. Unterordnend in den folgenden Bedeutungskategorien:</a:t>
            </a:r>
          </a:p>
        </p:txBody>
      </p:sp>
      <p:sp>
        <p:nvSpPr>
          <p:cNvPr id="138" name="Temporal (während, als, nachdem, seitdem, bis, ehe): Während er zur Schule ging, regnete es."/>
          <p:cNvSpPr txBox="1"/>
          <p:nvPr/>
        </p:nvSpPr>
        <p:spPr>
          <a:xfrm>
            <a:off x="762000" y="1682273"/>
            <a:ext cx="3429000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Temporal (während, als, nachdem, seitdem, bis, ehe):</a:t>
            </a:r>
            <a:r>
              <a:rPr>
                <a:solidFill>
                  <a:srgbClr val="A60011"/>
                </a:solidFill>
              </a:rPr>
              <a:t> Während er zur Schule ging, regnete es.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139" name="Modal (als, wie, ob, insofern, insoweit, indem): Er hilft mir, indem er mir Geld leiht."/>
          <p:cNvSpPr txBox="1"/>
          <p:nvPr/>
        </p:nvSpPr>
        <p:spPr>
          <a:xfrm>
            <a:off x="762000" y="2978467"/>
            <a:ext cx="3429000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Modal (als, wie, ob, insofern, insoweit, indem):</a:t>
            </a:r>
            <a:r>
              <a:rPr>
                <a:solidFill>
                  <a:srgbClr val="A60011"/>
                </a:solidFill>
              </a:rPr>
              <a:t> Er hilft mir, indem er mir Geld leiht.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140" name="Kausal (weil, da, so dass, wenn, obwohl): Ich komme, weil ich dir helfen will."/>
          <p:cNvSpPr txBox="1"/>
          <p:nvPr/>
        </p:nvSpPr>
        <p:spPr>
          <a:xfrm>
            <a:off x="762000" y="3953192"/>
            <a:ext cx="3429000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Kausal (weil, da, so dass, wenn, obwohl):</a:t>
            </a:r>
            <a:r>
              <a:rPr>
                <a:solidFill>
                  <a:srgbClr val="A60011"/>
                </a:solidFill>
              </a:rPr>
              <a:t> Ich komme, weil ich dir helfen will.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141" name="Rein syntaktisch (ohne eigene Bedeutung; dass, ob, wie): Sie weiss, dass er nicht in der Schule ist."/>
          <p:cNvSpPr txBox="1"/>
          <p:nvPr/>
        </p:nvSpPr>
        <p:spPr>
          <a:xfrm>
            <a:off x="762000" y="5093811"/>
            <a:ext cx="3429000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Rein syntaktisch (ohne eigene Bedeutung; dass, ob, wie):</a:t>
            </a:r>
            <a:r>
              <a:rPr>
                <a:solidFill>
                  <a:srgbClr val="A60011"/>
                </a:solidFill>
              </a:rPr>
              <a:t> Sie weiss, dass er nicht in der Schule ist.</a:t>
            </a:r>
            <a:endParaRPr>
              <a:solidFill>
                <a:srgbClr val="A60011"/>
              </a:solidFill>
            </a:endParaRPr>
          </a:p>
        </p:txBody>
      </p:sp>
      <p:pic>
        <p:nvPicPr>
          <p:cNvPr id="142" name="60036.jpeg" descr="6003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6400" y="1828800"/>
            <a:ext cx="2495550" cy="396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4"/>
      <p:bldP build="whole" bldLvl="1" animBg="1" rev="0" advAuto="0" spid="138" grpId="2"/>
      <p:bldP build="whole" bldLvl="1" animBg="1" rev="0" advAuto="0" spid="141" grpId="5"/>
      <p:bldP build="whole" bldLvl="1" animBg="1" rev="0" advAuto="0" spid="139" grpId="3"/>
      <p:bldP build="whole" bldLvl="1" animBg="1" rev="0" advAuto="0" spid="13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394802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45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Adverbien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Adverbien</a:t>
            </a:r>
          </a:p>
        </p:txBody>
      </p:sp>
      <p:sp>
        <p:nvSpPr>
          <p:cNvPr id="147" name="Beschreibt die Umstände von Tätigkeiten, Geschehnissen, Ereignissen, Eigenschaften oder Verhältnissen. Adverbien können ein Verb, aber auch ein Partizip, ein Adjektiv, ein anderes Adverb oder einen ganzen Satz näher beschreiben."/>
          <p:cNvSpPr txBox="1"/>
          <p:nvPr/>
        </p:nvSpPr>
        <p:spPr>
          <a:xfrm>
            <a:off x="914400" y="1059180"/>
            <a:ext cx="7772400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Beschreibt die Umstände von Tätigkeiten, Geschehnissen, Ereignissen, Eigenschaften oder Verhältnissen. Adverbien können ein Verb, aber auch ein Partizip, ein Adjektiv, ein anderes Adverb oder einen ganzen Satz näher beschreiben.</a:t>
            </a:r>
          </a:p>
        </p:txBody>
      </p:sp>
      <p:sp>
        <p:nvSpPr>
          <p:cNvPr id="148" name="Attributives Adjektiv: Das schnelle Auto"/>
          <p:cNvSpPr txBox="1"/>
          <p:nvPr/>
        </p:nvSpPr>
        <p:spPr>
          <a:xfrm>
            <a:off x="914400" y="2218848"/>
            <a:ext cx="342900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Attributives Adjektiv:</a:t>
            </a:r>
            <a:r>
              <a:rPr>
                <a:solidFill>
                  <a:srgbClr val="A60011"/>
                </a:solidFill>
              </a:rPr>
              <a:t> Das </a:t>
            </a:r>
            <a:r>
              <a:rPr>
                <a:solidFill>
                  <a:schemeClr val="accent2"/>
                </a:solidFill>
              </a:rPr>
              <a:t>schnelle</a:t>
            </a:r>
            <a:r>
              <a:rPr>
                <a:solidFill>
                  <a:srgbClr val="A60011"/>
                </a:solidFill>
              </a:rPr>
              <a:t> Auto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149" name="Adverbielles Adjektiv: Das Auto fährt schnell."/>
          <p:cNvSpPr txBox="1"/>
          <p:nvPr/>
        </p:nvSpPr>
        <p:spPr>
          <a:xfrm>
            <a:off x="914400" y="2888773"/>
            <a:ext cx="342900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Adverbielles Adjektiv:</a:t>
            </a:r>
            <a:r>
              <a:rPr>
                <a:solidFill>
                  <a:srgbClr val="A60011"/>
                </a:solidFill>
              </a:rPr>
              <a:t> Das Auto fährt </a:t>
            </a:r>
            <a:r>
              <a:rPr>
                <a:solidFill>
                  <a:schemeClr val="accent2"/>
                </a:solidFill>
              </a:rPr>
              <a:t>schnell</a:t>
            </a:r>
            <a:r>
              <a:rPr>
                <a:solidFill>
                  <a:srgbClr val="A60011"/>
                </a:solidFill>
              </a:rPr>
              <a:t>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150" name="Prädikatives Adjektiv: Das Auto ist schnell."/>
          <p:cNvSpPr txBox="1"/>
          <p:nvPr/>
        </p:nvSpPr>
        <p:spPr>
          <a:xfrm>
            <a:off x="914400" y="3514248"/>
            <a:ext cx="342900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Prädikatives Adjektiv:</a:t>
            </a:r>
            <a:r>
              <a:rPr>
                <a:solidFill>
                  <a:srgbClr val="A60011"/>
                </a:solidFill>
              </a:rPr>
              <a:t> Das Auto ist </a:t>
            </a:r>
            <a:r>
              <a:rPr>
                <a:solidFill>
                  <a:schemeClr val="accent2"/>
                </a:solidFill>
              </a:rPr>
              <a:t>schnell</a:t>
            </a:r>
            <a:r>
              <a:rPr>
                <a:solidFill>
                  <a:srgbClr val="A60011"/>
                </a:solidFill>
              </a:rPr>
              <a:t>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151" name="Adverb: Er verkauft vielleicht sein Auto."/>
          <p:cNvSpPr txBox="1"/>
          <p:nvPr/>
        </p:nvSpPr>
        <p:spPr>
          <a:xfrm>
            <a:off x="914400" y="4260373"/>
            <a:ext cx="342900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Adverb:</a:t>
            </a:r>
            <a:r>
              <a:rPr>
                <a:solidFill>
                  <a:srgbClr val="A60011"/>
                </a:solidFill>
              </a:rPr>
              <a:t> Er verkauft </a:t>
            </a:r>
            <a:r>
              <a:rPr>
                <a:solidFill>
                  <a:schemeClr val="accent2"/>
                </a:solidFill>
              </a:rPr>
              <a:t>vielleicht</a:t>
            </a:r>
            <a:r>
              <a:rPr>
                <a:solidFill>
                  <a:srgbClr val="A60011"/>
                </a:solidFill>
              </a:rPr>
              <a:t> sein Auto.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152" name="Adverb: Das Auto ist dort."/>
          <p:cNvSpPr txBox="1"/>
          <p:nvPr/>
        </p:nvSpPr>
        <p:spPr>
          <a:xfrm>
            <a:off x="914400" y="5008880"/>
            <a:ext cx="342900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Adverb:</a:t>
            </a:r>
            <a:r>
              <a:rPr>
                <a:solidFill>
                  <a:srgbClr val="A60011"/>
                </a:solidFill>
              </a:rPr>
              <a:t> Das Auto ist </a:t>
            </a:r>
            <a:r>
              <a:rPr>
                <a:solidFill>
                  <a:schemeClr val="accent2"/>
                </a:solidFill>
              </a:rPr>
              <a:t>dort</a:t>
            </a:r>
            <a:r>
              <a:rPr>
                <a:solidFill>
                  <a:srgbClr val="A60011"/>
                </a:solidFill>
              </a:rPr>
              <a:t>.</a:t>
            </a:r>
            <a:endParaRPr>
              <a:solidFill>
                <a:srgbClr val="A60011"/>
              </a:solidFill>
            </a:endParaRPr>
          </a:p>
        </p:txBody>
      </p:sp>
      <p:pic>
        <p:nvPicPr>
          <p:cNvPr id="153" name="1280x.jpeg" descr="1280x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2438400"/>
            <a:ext cx="3727450" cy="2795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6"/>
      <p:bldP build="whole" bldLvl="1" animBg="1" rev="0" advAuto="0" spid="149" grpId="3"/>
      <p:bldP build="whole" bldLvl="1" animBg="1" rev="0" advAuto="0" spid="147" grpId="1"/>
      <p:bldP build="whole" bldLvl="1" animBg="1" rev="0" advAuto="0" spid="151" grpId="5"/>
      <p:bldP build="whole" bldLvl="1" animBg="1" rev="0" advAuto="0" spid="148" grpId="2"/>
      <p:bldP build="whole" bldLvl="1" animBg="1" rev="0" advAuto="0" spid="150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394802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6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Adverbien: Bedeutung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Adverbien: Bedeutung</a:t>
            </a:r>
          </a:p>
        </p:txBody>
      </p:sp>
      <p:sp>
        <p:nvSpPr>
          <p:cNvPr id="158" name="Die Grenze zu anderen Wortarten wie Konjunktionen und Interrogativpronomen ist fliessend und manchmal unklar."/>
          <p:cNvSpPr txBox="1"/>
          <p:nvPr/>
        </p:nvSpPr>
        <p:spPr>
          <a:xfrm>
            <a:off x="990600" y="1101813"/>
            <a:ext cx="769620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/>
            </a:lvl1pPr>
          </a:lstStyle>
          <a:p>
            <a:pPr/>
            <a:r>
              <a:t>Die Grenze zu anderen Wortarten wie Konjunktionen und Interrogativpronomen ist fliessend und manchmal unklar.</a:t>
            </a:r>
          </a:p>
        </p:txBody>
      </p:sp>
      <p:sp>
        <p:nvSpPr>
          <p:cNvPr id="159" name="Viele Adverbien sind aus Ableitungen entstanden: mittags, beispielsweise, verdientermassen..."/>
          <p:cNvSpPr txBox="1"/>
          <p:nvPr/>
        </p:nvSpPr>
        <p:spPr>
          <a:xfrm>
            <a:off x="990600" y="1997163"/>
            <a:ext cx="647700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/>
            </a:lvl1pPr>
          </a:lstStyle>
          <a:p>
            <a:pPr/>
            <a:r>
              <a:t>Viele Adverbien sind aus Ableitungen entstanden: mittags, beispielsweise, verdientermassen...</a:t>
            </a:r>
          </a:p>
        </p:txBody>
      </p:sp>
      <p:sp>
        <p:nvSpPr>
          <p:cNvPr id="160" name="Adverbien sind normalerweise nicht konjugierbar und man kann sie nicht deklinieren. Sie können ein Satzglied bilden (müssen aber nicht!)."/>
          <p:cNvSpPr txBox="1"/>
          <p:nvPr/>
        </p:nvSpPr>
        <p:spPr>
          <a:xfrm>
            <a:off x="990600" y="2839331"/>
            <a:ext cx="6477000" cy="115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/>
            </a:pPr>
            <a:r>
              <a:t>Adverbien sind normalerweise nicht konjugierba</a:t>
            </a:r>
            <a:r>
              <a:t>r und man kann sie nicht deklinieren. Sie können ein Satzglied bilden (müssen aber nicht!). </a:t>
            </a:r>
          </a:p>
        </p:txBody>
      </p:sp>
      <p:sp>
        <p:nvSpPr>
          <p:cNvPr id="161" name="Es gibt im Deutschen über 1000 Adverbien."/>
          <p:cNvSpPr txBox="1"/>
          <p:nvPr/>
        </p:nvSpPr>
        <p:spPr>
          <a:xfrm>
            <a:off x="990600" y="3898194"/>
            <a:ext cx="64770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/>
            </a:pPr>
            <a:r>
              <a:t>Es gibt im Deutschen über 1000 Adverbien.</a:t>
            </a:r>
            <a:r>
              <a:t> </a:t>
            </a:r>
          </a:p>
        </p:txBody>
      </p:sp>
      <p:sp>
        <p:nvSpPr>
          <p:cNvPr id="162" name="Achtung Ausnahme: In vier Fällen werden Adverbien gesteigert.…"/>
          <p:cNvSpPr txBox="1"/>
          <p:nvPr/>
        </p:nvSpPr>
        <p:spPr>
          <a:xfrm>
            <a:off x="990600" y="4451438"/>
            <a:ext cx="6477000" cy="195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/>
            </a:pPr>
            <a:r>
              <a:t>Achtung Ausnahme: In vier Fällen werden Adverbien gesteigert.</a:t>
            </a:r>
            <a:r>
              <a:t> </a:t>
            </a:r>
          </a:p>
          <a:p>
            <a:pPr>
              <a:buSzPct val="100000"/>
              <a:buChar char="➢"/>
              <a:defRPr b="1"/>
            </a:pPr>
            <a:r>
              <a:t> bald - eher - am ehesten</a:t>
            </a:r>
          </a:p>
          <a:p>
            <a:pPr>
              <a:buSzPct val="100000"/>
              <a:buChar char="➢"/>
              <a:defRPr b="1"/>
            </a:pPr>
            <a:r>
              <a:t> wohl - wohler -am wohlsten</a:t>
            </a:r>
          </a:p>
          <a:p>
            <a:pPr>
              <a:buSzPct val="100000"/>
              <a:buChar char="➢"/>
              <a:defRPr b="1"/>
            </a:pPr>
            <a:r>
              <a:t> gern - lieber - am liebesten</a:t>
            </a:r>
          </a:p>
          <a:p>
            <a:pPr>
              <a:buSzPct val="100000"/>
              <a:buChar char="➢"/>
              <a:defRPr b="1"/>
            </a:pPr>
            <a:r>
              <a:t> oft - öfter - am öftesten (häufigsten)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3"/>
      <p:bldP build="whole" bldLvl="1" animBg="1" rev="0" advAuto="0" spid="161" grpId="4"/>
      <p:bldP build="whole" bldLvl="1" animBg="1" rev="0" advAuto="0" spid="162" grpId="5"/>
      <p:bldP build="whole" bldLvl="1" animBg="1" rev="0" advAuto="0" spid="158" grpId="1"/>
      <p:bldP build="whole" bldLvl="1" animBg="1" rev="0" advAuto="0" spid="159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394802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65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Interjektionen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Interjektionen</a:t>
            </a:r>
          </a:p>
        </p:txBody>
      </p:sp>
      <p:sp>
        <p:nvSpPr>
          <p:cNvPr id="167" name="Empfindungswörter: ach, aha, au, nanu, huch, hoppla, oha, igitt, o lala, tja, wow, uups."/>
          <p:cNvSpPr txBox="1"/>
          <p:nvPr/>
        </p:nvSpPr>
        <p:spPr>
          <a:xfrm>
            <a:off x="990600" y="967669"/>
            <a:ext cx="3475038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/>
            </a:pPr>
            <a:r>
              <a:t>Empfindungswörter:</a:t>
            </a:r>
            <a:r>
              <a:rPr b="0"/>
              <a:t> </a:t>
            </a:r>
            <a:r>
              <a:rPr b="0">
                <a:solidFill>
                  <a:srgbClr val="A60011"/>
                </a:solidFill>
              </a:rPr>
              <a:t>ach, aha, au, nanu, huch, hoppla, oha, igitt, o lala, tja, wow, uups</a:t>
            </a:r>
            <a:r>
              <a:rPr b="0"/>
              <a:t>.</a:t>
            </a:r>
            <a:endParaRPr b="0"/>
          </a:p>
        </p:txBody>
      </p:sp>
      <p:sp>
        <p:nvSpPr>
          <p:cNvPr id="168" name="Aufforderungs-/Grusswörter: ey, hey, hallo, huhu, tschüss, prost, psst, ahoi, na"/>
          <p:cNvSpPr txBox="1"/>
          <p:nvPr/>
        </p:nvSpPr>
        <p:spPr>
          <a:xfrm>
            <a:off x="990600" y="1924931"/>
            <a:ext cx="3475038" cy="115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/>
            </a:pPr>
            <a:r>
              <a:t>Aufforderungs-/Grusswörter:</a:t>
            </a:r>
            <a:r>
              <a:rPr b="0"/>
              <a:t> </a:t>
            </a:r>
            <a:r>
              <a:rPr b="0">
                <a:solidFill>
                  <a:srgbClr val="A60011"/>
                </a:solidFill>
              </a:rPr>
              <a:t>ey, hey, hallo, huhu, tschüss, prost, psst, ahoi, na</a:t>
            </a:r>
            <a:endParaRPr b="0">
              <a:solidFill>
                <a:srgbClr val="A60011"/>
              </a:solidFill>
            </a:endParaRPr>
          </a:p>
        </p:txBody>
      </p:sp>
      <p:sp>
        <p:nvSpPr>
          <p:cNvPr id="169" name="Lock- und Scheuchlaute: putt-putt, piep-piep, miez-miez, hü-hott, sch-sch-sch..."/>
          <p:cNvSpPr txBox="1"/>
          <p:nvPr/>
        </p:nvSpPr>
        <p:spPr>
          <a:xfrm>
            <a:off x="990600" y="2931406"/>
            <a:ext cx="3475038" cy="115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/>
            </a:pPr>
            <a:r>
              <a:t>Lock- und Scheuchlaute:</a:t>
            </a:r>
            <a:r>
              <a:rPr b="0"/>
              <a:t> </a:t>
            </a:r>
            <a:r>
              <a:rPr b="0">
                <a:solidFill>
                  <a:srgbClr val="A60011"/>
                </a:solidFill>
              </a:rPr>
              <a:t>putt-putt, piep-piep, miez-miez, hü-hott, sch-sch-sch...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170" name="Nachahmungslaute: puff, dong, klong, ratsch, hui, peng, boing, rums, hatschi..."/>
          <p:cNvSpPr txBox="1"/>
          <p:nvPr/>
        </p:nvSpPr>
        <p:spPr>
          <a:xfrm>
            <a:off x="990600" y="3831519"/>
            <a:ext cx="3475038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/>
            </a:pPr>
            <a:r>
              <a:t>Nachahmungslaute:</a:t>
            </a:r>
            <a:r>
              <a:rPr b="0"/>
              <a:t> </a:t>
            </a:r>
            <a:r>
              <a:rPr b="0">
                <a:solidFill>
                  <a:srgbClr val="A60011"/>
                </a:solidFill>
              </a:rPr>
              <a:t>puff, dong, klong, ratsch, hui, peng, boing, rums, hatschi...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171" name="Bejahung/Verneinung/Zweifel: äh, ähm, hm, naja, ja, nein, okay, genau, eijeijeij...."/>
          <p:cNvSpPr txBox="1"/>
          <p:nvPr/>
        </p:nvSpPr>
        <p:spPr>
          <a:xfrm>
            <a:off x="990600" y="5033256"/>
            <a:ext cx="3475038" cy="115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/>
            </a:pPr>
            <a:r>
              <a:t>Bejahung/Verneinung/Zweifel:</a:t>
            </a:r>
            <a:r>
              <a:rPr b="0"/>
              <a:t> </a:t>
            </a:r>
            <a:r>
              <a:rPr b="0">
                <a:solidFill>
                  <a:srgbClr val="A60011"/>
                </a:solidFill>
              </a:rPr>
              <a:t>äh, ähm, hm, naja, ja, nein, okay, genau, eijeijeij....</a:t>
            </a:r>
            <a:endParaRPr>
              <a:solidFill>
                <a:srgbClr val="A60011"/>
              </a:solidFill>
            </a:endParaRPr>
          </a:p>
        </p:txBody>
      </p:sp>
      <p:pic>
        <p:nvPicPr>
          <p:cNvPr id="172" name="navy-comicsprache-kabooom-explosion-maenner-langarm_design.png" descr="navy-comicsprache-kabooom-explosion-maenner-langarm_desig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5400" y="1371600"/>
            <a:ext cx="3389313" cy="3389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5"/>
      <p:bldP build="whole" bldLvl="1" animBg="1" rev="0" advAuto="0" spid="167" grpId="1"/>
      <p:bldP build="whole" bldLvl="1" animBg="1" rev="0" advAuto="0" spid="169" grpId="3"/>
      <p:bldP build="whole" bldLvl="1" animBg="1" rev="0" advAuto="0" spid="168" grpId="2"/>
      <p:bldP build="whole" bldLvl="1" animBg="1" rev="0" advAuto="0" spid="170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394802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75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terjektionen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Interjektionen</a:t>
            </a:r>
          </a:p>
        </p:txBody>
      </p:sp>
      <p:pic>
        <p:nvPicPr>
          <p:cNvPr id="177" name="Onomatopoie.jpeg" descr="Onomatopoi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1531937"/>
            <a:ext cx="6781800" cy="3668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249471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7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Präpositionen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Präpositionen</a:t>
            </a:r>
          </a:p>
        </p:txBody>
      </p:sp>
      <p:sp>
        <p:nvSpPr>
          <p:cNvPr id="29" name="drücken Verhältnisse bzw. Beziehungen zwischen Personen, Gegenständen und/oder Sachverhalten aus"/>
          <p:cNvSpPr txBox="1"/>
          <p:nvPr/>
        </p:nvSpPr>
        <p:spPr>
          <a:xfrm>
            <a:off x="914400" y="1024255"/>
            <a:ext cx="80010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dr</a:t>
            </a:r>
            <a:r>
              <a:t>ück</a:t>
            </a:r>
            <a:r>
              <a:t>en Verh</a:t>
            </a:r>
            <a:r>
              <a:t>ält</a:t>
            </a:r>
            <a:r>
              <a:t>nisse bzw. Beziehungen zwischen Personen, Gegenst</a:t>
            </a:r>
            <a:r>
              <a:t>änd</a:t>
            </a:r>
            <a:r>
              <a:t>en und/oder Sachverhalten aus</a:t>
            </a:r>
          </a:p>
        </p:txBody>
      </p:sp>
      <p:sp>
        <p:nvSpPr>
          <p:cNvPr id="30" name="Örtlich: ab, aus, von mit Dativ; an, auf, ausser, bei, gegenüber, hinter, in, neben, über, unter, vor, zwischen mit Dativ; ausserhalb, diesseits, entlang, inmitten, innerhalb, jenseits, längs, oberhalb, unterhalb, unweit mit Genitiv; um mit Akkusativ…"/>
          <p:cNvSpPr txBox="1"/>
          <p:nvPr/>
        </p:nvSpPr>
        <p:spPr>
          <a:xfrm>
            <a:off x="914400" y="1768792"/>
            <a:ext cx="7620000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/>
            </a:pPr>
            <a:r>
              <a:t>Örtlich:</a:t>
            </a:r>
            <a:r>
              <a:rPr b="0"/>
              <a:t> 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ab, aus, von</a:t>
            </a:r>
            <a:r>
              <a:rPr b="0">
                <a:latin typeface="+mn-lt"/>
                <a:ea typeface="+mn-ea"/>
                <a:cs typeface="+mn-cs"/>
                <a:sym typeface="Helvetica"/>
              </a:rPr>
              <a:t> mit Dativ; </a:t>
            </a:r>
            <a:r>
              <a:rPr b="0" i="1" sz="2000"/>
              <a:t>an, auf, ausser, bei, gegenüber, hinter, in, neben, über, unter, vor, zwischen</a:t>
            </a:r>
            <a:r>
              <a:rPr b="0" sz="2000"/>
              <a:t> mit Dativ; </a:t>
            </a:r>
            <a:r>
              <a:rPr b="0" i="1" sz="2000"/>
              <a:t>ausserhalb, diesseits, entlang, inmitten, innerhalb, jenseits, längs, oberhalb, unterhalb, unweit</a:t>
            </a:r>
            <a:r>
              <a:rPr b="0" sz="2000"/>
              <a:t> mit Genitiv; </a:t>
            </a:r>
            <a:r>
              <a:rPr b="0" i="1" sz="2000"/>
              <a:t>um</a:t>
            </a:r>
            <a:r>
              <a:rPr b="0" sz="2000"/>
              <a:t> mit Akkusativ</a:t>
            </a:r>
            <a:endParaRPr sz="2000"/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Ich stelle die Milch </a:t>
            </a:r>
            <a:r>
              <a:rPr i="1"/>
              <a:t>in den</a:t>
            </a:r>
            <a:r>
              <a:t> Kühlschrank </a:t>
            </a:r>
            <a:r>
              <a:rPr>
                <a:latin typeface="Lucida Grande"/>
                <a:ea typeface="Lucida Grande"/>
                <a:cs typeface="Lucida Grande"/>
                <a:sym typeface="Lucida Grande"/>
              </a:rPr>
              <a:t>–</a:t>
            </a:r>
            <a:r>
              <a:t> die Milch steht </a:t>
            </a:r>
            <a:r>
              <a:rPr i="1"/>
              <a:t>in dem</a:t>
            </a:r>
            <a:r>
              <a:t> (</a:t>
            </a:r>
            <a:r>
              <a:rPr i="1"/>
              <a:t>= im</a:t>
            </a:r>
            <a:r>
              <a:t>) Kühlschrank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das Auto f</a:t>
            </a:r>
            <a:r>
              <a:t>ähr</a:t>
            </a:r>
            <a:r>
              <a:t>t </a:t>
            </a:r>
            <a:r>
              <a:rPr i="1"/>
              <a:t>auf der</a:t>
            </a:r>
            <a:r>
              <a:t> Autobahn </a:t>
            </a:r>
            <a:r>
              <a:rPr>
                <a:latin typeface="Lucida Grande"/>
                <a:ea typeface="Lucida Grande"/>
                <a:cs typeface="Lucida Grande"/>
                <a:sym typeface="Lucida Grande"/>
              </a:rPr>
              <a:t>-</a:t>
            </a:r>
            <a:r>
              <a:t> das Auto f</a:t>
            </a:r>
            <a:r>
              <a:t>ähr</a:t>
            </a:r>
            <a:r>
              <a:t>t </a:t>
            </a:r>
            <a:r>
              <a:rPr i="1"/>
              <a:t>auf die</a:t>
            </a:r>
            <a:r>
              <a:t> Autobahn</a:t>
            </a:r>
            <a:r>
              <a:t> - </a:t>
            </a:r>
            <a:r>
              <a:t>der Park liegt </a:t>
            </a:r>
            <a:r>
              <a:rPr i="1"/>
              <a:t>jenseits des</a:t>
            </a:r>
            <a:r>
              <a:t> Flusses.</a:t>
            </a:r>
          </a:p>
        </p:txBody>
      </p:sp>
      <p:sp>
        <p:nvSpPr>
          <p:cNvPr id="31" name="Zeitlich:  ab, an, bei, binnen, in, mit, nach, seit, von, vor, zu, zwischen mit Dativ; auf, bis, durch für, gegen, über, um mit Akkusativ; ausserhalb, innerhalb, während, zeit mit Genitiv.…"/>
          <p:cNvSpPr txBox="1"/>
          <p:nvPr/>
        </p:nvSpPr>
        <p:spPr>
          <a:xfrm>
            <a:off x="914400" y="4404271"/>
            <a:ext cx="7467600" cy="1495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/>
            </a:pPr>
            <a:r>
              <a:t>Zeitlich: </a:t>
            </a:r>
            <a:r>
              <a:rPr b="0"/>
              <a:t> 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ab, an, bei, binnen, in, mit, nach, seit, von, vor, zu, zwischen</a:t>
            </a:r>
            <a:r>
              <a:rPr b="0">
                <a:latin typeface="+mn-lt"/>
                <a:ea typeface="+mn-ea"/>
                <a:cs typeface="+mn-cs"/>
                <a:sym typeface="Helvetica"/>
              </a:rPr>
              <a:t> mit Dativ; 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auf, bis, durch für, gegen, über, um</a:t>
            </a:r>
            <a:r>
              <a:rPr b="0">
                <a:latin typeface="+mn-lt"/>
                <a:ea typeface="+mn-ea"/>
                <a:cs typeface="+mn-cs"/>
                <a:sym typeface="Helvetica"/>
              </a:rPr>
              <a:t> mit Akkusativ; 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au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sse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rhalb, innerhalb, w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ähr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end, zeit</a:t>
            </a:r>
            <a:r>
              <a:rPr b="0">
                <a:latin typeface="+mn-lt"/>
                <a:ea typeface="+mn-ea"/>
                <a:cs typeface="+mn-cs"/>
                <a:sym typeface="Helvetica"/>
              </a:rPr>
              <a:t> mit Genitiv.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>
              <a:defRPr i="1"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am</a:t>
            </a:r>
            <a:r>
              <a:rPr i="0"/>
              <a:t> Sonntag</a:t>
            </a:r>
            <a:r>
              <a:t>; </a:t>
            </a:r>
            <a:r>
              <a:t>vor</a:t>
            </a:r>
            <a:r>
              <a:rPr i="0"/>
              <a:t> der Party</a:t>
            </a:r>
            <a:r>
              <a:t>; </a:t>
            </a:r>
            <a:r>
              <a:t>w</a:t>
            </a:r>
            <a:r>
              <a:t>ähr</a:t>
            </a:r>
            <a:r>
              <a:t>end</a:t>
            </a:r>
            <a:r>
              <a:rPr i="0"/>
              <a:t> des Essens; </a:t>
            </a:r>
            <a:r>
              <a:t>zeit</a:t>
            </a:r>
            <a:r>
              <a:rPr i="0"/>
              <a:t> seines Lebens; </a:t>
            </a:r>
            <a:r>
              <a:t>in</a:t>
            </a:r>
            <a:r>
              <a:rPr i="0"/>
              <a:t> zwei Stunden</a:t>
            </a:r>
            <a:r>
              <a:t>; </a:t>
            </a:r>
            <a:r>
              <a:t>gegen</a:t>
            </a:r>
            <a:r>
              <a:rPr i="0"/>
              <a:t> Abend 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" grpId="3"/>
      <p:bldP build="whole" bldLvl="1" animBg="1" rev="0" advAuto="0" spid="30" grpId="2"/>
      <p:bldP build="whole" bldLvl="1" animBg="1" rev="0" advAuto="0" spid="2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394802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80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Interjektionen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Interjektionen</a:t>
            </a:r>
          </a:p>
        </p:txBody>
      </p:sp>
      <p:pic>
        <p:nvPicPr>
          <p:cNvPr id="182" name="tigerroar.jpeg" descr="tigerroar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2438400"/>
            <a:ext cx="4598988" cy="3443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373167065_6d507011de.jpeg" descr="373167065_6d507011d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1000" y="152400"/>
            <a:ext cx="4572000" cy="342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394802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86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Interjektionen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Interjektionen</a:t>
            </a:r>
          </a:p>
        </p:txBody>
      </p:sp>
      <p:pic>
        <p:nvPicPr>
          <p:cNvPr id="188" name="varoom.jpeg" descr="varoom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7400" y="914400"/>
            <a:ext cx="50292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249471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4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Präpositionen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Präpositionen</a:t>
            </a:r>
          </a:p>
        </p:txBody>
      </p:sp>
      <p:sp>
        <p:nvSpPr>
          <p:cNvPr id="36" name="drücken Verhältnisse bzw. Beziehungen zwischen Personen, Gegenständen und/oder Sachverhalten aus"/>
          <p:cNvSpPr txBox="1"/>
          <p:nvPr/>
        </p:nvSpPr>
        <p:spPr>
          <a:xfrm>
            <a:off x="914400" y="871855"/>
            <a:ext cx="77724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dr</a:t>
            </a:r>
            <a:r>
              <a:t>ück</a:t>
            </a:r>
            <a:r>
              <a:t>en Verh</a:t>
            </a:r>
            <a:r>
              <a:t>ält</a:t>
            </a:r>
            <a:r>
              <a:t>nisse bzw. Beziehungen zwischen Personen, Gegenst</a:t>
            </a:r>
            <a:r>
              <a:t>änd</a:t>
            </a:r>
            <a:r>
              <a:t>en und/oder Sachverhalten aus</a:t>
            </a:r>
          </a:p>
        </p:txBody>
      </p:sp>
      <p:sp>
        <p:nvSpPr>
          <p:cNvPr id="37" name="Bergründend: angesichts, anlässlich, auf, aufgrund, aus, behufs (alt), bei, betreffs, bezüglich, dank, durch, für, gemäss, halber, infolge, kraft, laut, mangels, mit, mittels[t], nach, ob (alt), seitens, trotz, über, um, unbeschadet, ungeachtet, unter, vermittels[t], vermöge, von, vor, wegen, zu, zufolge, zwecks.…"/>
          <p:cNvSpPr txBox="1"/>
          <p:nvPr/>
        </p:nvSpPr>
        <p:spPr>
          <a:xfrm>
            <a:off x="914400" y="1420565"/>
            <a:ext cx="7620000" cy="289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/>
            </a:pPr>
            <a:r>
              <a:t>Bergründend:</a:t>
            </a:r>
            <a:r>
              <a:rPr b="0"/>
              <a:t> 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angesichts, anl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äss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lich, auf, aufgrund, aus, behufs</a:t>
            </a:r>
            <a:r>
              <a:rPr b="0">
                <a:latin typeface="+mn-lt"/>
                <a:ea typeface="+mn-ea"/>
                <a:cs typeface="+mn-cs"/>
                <a:sym typeface="Helvetica"/>
              </a:rPr>
              <a:t> (alt), 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bei, betreffs, bez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ügl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ich, dank, durch, f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ür, 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gem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äss,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 halber, infolge, kraft, laut, mangels, mit, mittels[t], nach, ob</a:t>
            </a:r>
            <a:r>
              <a:rPr b="0">
                <a:latin typeface="+mn-lt"/>
                <a:ea typeface="+mn-ea"/>
                <a:cs typeface="+mn-cs"/>
                <a:sym typeface="Helvetica"/>
              </a:rPr>
              <a:t> (alt), 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seitens, trotz, 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übe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r, um, unbeschadet, ungeachtet, unter, vermittels[t], verm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öge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, von, vor, wegen, zu, zufolge, zwecks.</a:t>
            </a:r>
            <a:endParaRPr i="1">
              <a:latin typeface="+mn-lt"/>
              <a:ea typeface="+mn-ea"/>
              <a:cs typeface="+mn-cs"/>
              <a:sym typeface="Helvetica"/>
            </a:endParaRP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aufgrund dieses Sachverhalts (instrumental)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angesichts seiner Schulden (konditional = Bedingung)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anlässlich meines Geburtstags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trotz des schlechten Wetters (konzessiv)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zur Einhaltung des Termins (final = Ziel)</a:t>
            </a:r>
          </a:p>
        </p:txBody>
      </p:sp>
      <p:sp>
        <p:nvSpPr>
          <p:cNvPr id="38" name="Modal (die Art und Weise betreffend):  bezüglich, auf, aus, ausschliesslich, ausser, bei, bis, an, bis auf, bis zu, einschliesslich, entgegen, exklusive, für, gegen, gegenüber, in, inklusive, mit, mitsamt, nebst, ohne, samt, sonder (alt), [an]statt, unter, von, wider, zu, zuwider, zuzüglich.…"/>
          <p:cNvSpPr txBox="1"/>
          <p:nvPr/>
        </p:nvSpPr>
        <p:spPr>
          <a:xfrm>
            <a:off x="914400" y="4247109"/>
            <a:ext cx="7467600" cy="2054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/>
            </a:pPr>
            <a:r>
              <a:t>Modal (die Art und Weise betreffend): </a:t>
            </a:r>
            <a:r>
              <a:rPr b="0"/>
              <a:t> 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bez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ügli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ch, auf, aus, ausschlie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ssl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ich, au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sse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r, bei, bis, an, bis auf, bis zu, einschlie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ssl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ich, entgegen, exklusive, f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ür, 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gegen, gegen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übe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r, in, inklusive, mit, mitsamt, nebst, ohne, samt, sonder</a:t>
            </a:r>
            <a:r>
              <a:rPr b="0">
                <a:latin typeface="+mn-lt"/>
                <a:ea typeface="+mn-ea"/>
                <a:cs typeface="+mn-cs"/>
                <a:sym typeface="Helvetica"/>
              </a:rPr>
              <a:t> (alt), 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[an]statt, unter, von, wider, zu, zuwider, zuz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ügli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ch</a:t>
            </a:r>
            <a:r>
              <a:rPr b="0">
                <a:latin typeface="+mn-lt"/>
                <a:ea typeface="+mn-ea"/>
                <a:cs typeface="+mn-cs"/>
                <a:sym typeface="Helvetica"/>
              </a:rPr>
              <a:t>.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Auf Deutsch, in hohem Mass, aus Leder, zuzüglich Versandkosten, gegenüber der Vergangenheit, Wasser statt Wein, mit Disziplin.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" grpId="3"/>
      <p:bldP build="whole" bldLvl="1" animBg="1" rev="0" advAuto="0" spid="37" grpId="2"/>
      <p:bldP build="whole" bldLvl="1" animBg="1" rev="0" advAuto="0" spid="3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249471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1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Reaktion nach Präpositionen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Reaktion nach Präpositionen</a:t>
            </a:r>
          </a:p>
        </p:txBody>
      </p:sp>
      <p:sp>
        <p:nvSpPr>
          <p:cNvPr id="43" name="Im Gegensatz zu Adverbien und Konjunktionen bestimmen Präpositionen den Kasus (Fall) ihrer Bezugswörter."/>
          <p:cNvSpPr txBox="1"/>
          <p:nvPr/>
        </p:nvSpPr>
        <p:spPr>
          <a:xfrm>
            <a:off x="914400" y="871855"/>
            <a:ext cx="77724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Im Gegensatz zu Adverbien und Konjunktionen bestimmen Präpositionen den Kasus (Fall) ihrer Bezugswörter.</a:t>
            </a:r>
          </a:p>
        </p:txBody>
      </p:sp>
      <p:sp>
        <p:nvSpPr>
          <p:cNvPr id="44" name="aus Wut (Dativ)…"/>
          <p:cNvSpPr txBox="1"/>
          <p:nvPr/>
        </p:nvSpPr>
        <p:spPr>
          <a:xfrm>
            <a:off x="914400" y="1650523"/>
            <a:ext cx="7620000" cy="316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aus Wut </a:t>
            </a:r>
            <a:r>
              <a:rPr>
                <a:solidFill>
                  <a:srgbClr val="000000"/>
                </a:solidFill>
              </a:rPr>
              <a:t>(Dativ)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bei Regen </a:t>
            </a:r>
            <a:r>
              <a:rPr>
                <a:solidFill>
                  <a:srgbClr val="000000"/>
                </a:solidFill>
              </a:rPr>
              <a:t>(Dativ)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mit Humor </a:t>
            </a:r>
            <a:r>
              <a:rPr>
                <a:solidFill>
                  <a:srgbClr val="000000"/>
                </a:solidFill>
              </a:rPr>
              <a:t>(Dativ)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gegen jede Vernunft </a:t>
            </a:r>
            <a:r>
              <a:rPr>
                <a:solidFill>
                  <a:srgbClr val="000000"/>
                </a:solidFill>
              </a:rPr>
              <a:t>(Akkusativ)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ohne Widerrede </a:t>
            </a:r>
            <a:r>
              <a:rPr>
                <a:solidFill>
                  <a:srgbClr val="000000"/>
                </a:solidFill>
              </a:rPr>
              <a:t>(Akkusativ)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wider jede Vernunft </a:t>
            </a:r>
            <a:r>
              <a:rPr>
                <a:solidFill>
                  <a:srgbClr val="000000"/>
                </a:solidFill>
              </a:rPr>
              <a:t>(Akkusativ)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trotz des schlechten Wetters 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(Genitiv)</a:t>
            </a:r>
            <a:endParaRPr>
              <a:solidFill>
                <a:srgbClr val="A60011"/>
              </a:solidFill>
            </a:endParaRP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abzüglich der Versandkosten 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(Genitiv)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45" name="Verbindungen aus Präpositionen und bestimmtem Artikel nennt man Kontraktionen…"/>
          <p:cNvSpPr txBox="1"/>
          <p:nvPr/>
        </p:nvSpPr>
        <p:spPr>
          <a:xfrm>
            <a:off x="914400" y="4822348"/>
            <a:ext cx="7467600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/>
            </a:pPr>
            <a:r>
              <a:t>Verbindungen aus Präpositionen und bestimmtem Artikel nennt man Kontraktionen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zum Schluss; fürs Leben; im Allgemeinen</a:t>
            </a:r>
          </a:p>
        </p:txBody>
      </p:sp>
      <p:pic>
        <p:nvPicPr>
          <p:cNvPr id="46" name="73fbfbb413.jpeg" descr="73fbfbb41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1905000"/>
            <a:ext cx="3749675" cy="2105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" grpId="1"/>
      <p:bldP build="whole" bldLvl="1" animBg="1" rev="0" advAuto="0" spid="45" grpId="3"/>
      <p:bldP build="whole" bldLvl="1" animBg="1" rev="0" advAuto="0" spid="4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249471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9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Reaktion nach Präpositionen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Reaktion nach Präpositionen</a:t>
            </a:r>
          </a:p>
        </p:txBody>
      </p:sp>
      <p:sp>
        <p:nvSpPr>
          <p:cNvPr id="51" name="Bei den lokalen Präpositionen an, auf, hinter, in, neben, über, unter, vor und zwischen (den sogenannten Wechselpräositionen) muss zwischen Dativ und Akkusativ gewählt werden.."/>
          <p:cNvSpPr txBox="1"/>
          <p:nvPr/>
        </p:nvSpPr>
        <p:spPr>
          <a:xfrm>
            <a:off x="914400" y="869473"/>
            <a:ext cx="777240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Bei den lokalen Pr</a:t>
            </a:r>
            <a:r>
              <a:t>äpo</a:t>
            </a:r>
            <a:r>
              <a:t>sitionen </a:t>
            </a:r>
            <a:r>
              <a:rPr i="1"/>
              <a:t>an, auf, hinter, in, neben, </a:t>
            </a:r>
            <a:r>
              <a:rPr i="1"/>
              <a:t>übe</a:t>
            </a:r>
            <a:r>
              <a:rPr i="1"/>
              <a:t>r, unter, vor</a:t>
            </a:r>
            <a:r>
              <a:t> und </a:t>
            </a:r>
            <a:r>
              <a:rPr i="1"/>
              <a:t>zwischen</a:t>
            </a:r>
            <a:r>
              <a:t> (den sogenannten Wechselpr</a:t>
            </a:r>
            <a:r>
              <a:t>äo</a:t>
            </a:r>
            <a:r>
              <a:t>sitionen) muss zwischen Dativ und Akkusativ gew</a:t>
            </a:r>
            <a:r>
              <a:t>ähl</a:t>
            </a:r>
            <a:r>
              <a:t>t werden..</a:t>
            </a:r>
          </a:p>
        </p:txBody>
      </p:sp>
      <p:sp>
        <p:nvSpPr>
          <p:cNvPr id="52" name="Er sitzt im Wohnzimmer am Fenster und beobachtet die Leute auf der Strasse (Dativ)…"/>
          <p:cNvSpPr txBox="1"/>
          <p:nvPr/>
        </p:nvSpPr>
        <p:spPr>
          <a:xfrm>
            <a:off x="914400" y="2036286"/>
            <a:ext cx="3429000" cy="260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Er sitzt </a:t>
            </a:r>
            <a:r>
              <a:rPr i="1"/>
              <a:t>im Wohnzimmer am Fenster</a:t>
            </a:r>
            <a:r>
              <a:t> und beobachtet die Leute </a:t>
            </a:r>
            <a:r>
              <a:rPr i="1"/>
              <a:t>auf der Strasse</a:t>
            </a:r>
            <a:r>
              <a:t> </a:t>
            </a:r>
            <a:r>
              <a:rPr>
                <a:solidFill>
                  <a:srgbClr val="000000"/>
                </a:solidFill>
              </a:rPr>
              <a:t>(Dativ)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Er geht </a:t>
            </a:r>
            <a:r>
              <a:rPr i="1"/>
              <a:t>ins Wohnzimmer</a:t>
            </a:r>
            <a:r>
              <a:t>, setzt sich </a:t>
            </a:r>
            <a:r>
              <a:rPr i="1"/>
              <a:t>ans Fenster</a:t>
            </a:r>
            <a:r>
              <a:t> und schaut </a:t>
            </a:r>
            <a:r>
              <a:rPr i="1"/>
              <a:t>auf die Stra</a:t>
            </a:r>
            <a:r>
              <a:rPr i="1"/>
              <a:t>sse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(Akkusativ)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3" name="Präpositionen stehen vor dem durch sie regierten Ausdruck…"/>
          <p:cNvSpPr txBox="1"/>
          <p:nvPr/>
        </p:nvSpPr>
        <p:spPr>
          <a:xfrm>
            <a:off x="914400" y="4331017"/>
            <a:ext cx="7467600" cy="231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/>
            </a:pPr>
            <a:r>
              <a:t>Präpositionen stehen vor dem durch sie regierten Ausdruck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zum Schluss; fürs Leben; im Allgemeinen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Es gibt aber auch nachgestellte Präpositionen: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der Einfachheit halber; dem Fremden gegenüber </a:t>
            </a:r>
            <a:r>
              <a:rPr>
                <a:solidFill>
                  <a:srgbClr val="000000"/>
                </a:solidFill>
              </a:rPr>
              <a:t>und</a:t>
            </a:r>
            <a:r>
              <a:t> gegenüber dem Fremden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Manchmal umschliesst eine präpositionale Konstruktion den regierten Ausdruck auch:</a:t>
            </a:r>
            <a:r>
              <a:rPr>
                <a:solidFill>
                  <a:srgbClr val="A60011"/>
                </a:solidFill>
              </a:rPr>
              <a:t> Um des Friedens willen</a:t>
            </a:r>
            <a:endParaRPr>
              <a:solidFill>
                <a:srgbClr val="A60011"/>
              </a:solidFill>
            </a:endParaRPr>
          </a:p>
        </p:txBody>
      </p:sp>
      <p:pic>
        <p:nvPicPr>
          <p:cNvPr id="54" name="0d3100856d.jpeg" descr="0d3100856d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3000" y="1981200"/>
            <a:ext cx="3429000" cy="222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" grpId="3"/>
      <p:bldP build="whole" bldLvl="1" animBg="1" rev="0" advAuto="0" spid="51" grpId="1"/>
      <p:bldP build="whole" bldLvl="1" animBg="1" rev="0" advAuto="0" spid="5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249471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7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Präpositionen und Konjunktionen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Präpositionen und Konjunktionen</a:t>
            </a:r>
          </a:p>
        </p:txBody>
      </p:sp>
      <p:sp>
        <p:nvSpPr>
          <p:cNvPr id="59" name="Verhältnisse, die durch Präpositionen mit Nomengruppen bezeichnet werden, können manchmal auch durch Konjunktionen und einen Nebensatz ausdrückt werden."/>
          <p:cNvSpPr txBox="1"/>
          <p:nvPr/>
        </p:nvSpPr>
        <p:spPr>
          <a:xfrm>
            <a:off x="914400" y="871061"/>
            <a:ext cx="777240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Verhältnisse, die durch Präpositionen mit Nomengruppen bezeichnet werden, können manchmal auch durch Konjunktionen und einen Nebensatz ausdrückt werden.</a:t>
            </a:r>
          </a:p>
        </p:txBody>
      </p:sp>
      <p:sp>
        <p:nvSpPr>
          <p:cNvPr id="60" name="Bei Nässe bitte langsam fahren.…"/>
          <p:cNvSpPr txBox="1"/>
          <p:nvPr/>
        </p:nvSpPr>
        <p:spPr>
          <a:xfrm>
            <a:off x="914400" y="2456179"/>
            <a:ext cx="3429000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Bei</a:t>
            </a:r>
            <a:r>
              <a:rPr i="0"/>
              <a:t> Nässe bitte langsam fahren. 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</a:p>
          <a:p>
            <a:pPr>
              <a:defRPr i="1"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Wenn es nass ist</a:t>
            </a:r>
            <a:r>
              <a:rPr i="0"/>
              <a:t>, bitte langsam fahren.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aphicFrame>
        <p:nvGraphicFramePr>
          <p:cNvPr id="61" name="Tabelle"/>
          <p:cNvGraphicFramePr/>
          <p:nvPr/>
        </p:nvGraphicFramePr>
        <p:xfrm>
          <a:off x="4724400" y="1828800"/>
          <a:ext cx="3733800" cy="351472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36675"/>
                <a:gridCol w="1338262"/>
                <a:gridCol w="1058862"/>
              </a:tblGrid>
              <a:tr h="5794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Verhältnis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Präposition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Konjunktion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A60011"/>
                          </a:solidFill>
                        </a:rPr>
                        <a:t>final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A60011"/>
                          </a:solidFill>
                        </a:rPr>
                        <a:t>zu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A60011"/>
                          </a:solidFill>
                        </a:rPr>
                        <a:t>damit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algn="ctr">
                        <a:defRPr sz="1600">
                          <a:solidFill>
                            <a:srgbClr val="A60011"/>
                          </a:solidFill>
                        </a:defRPr>
                      </a:pPr>
                      <a:r>
                        <a:t>Kausal</a:t>
                      </a:r>
                    </a:p>
                    <a:p>
                      <a:pPr algn="ctr">
                        <a:defRPr sz="1200">
                          <a:solidFill>
                            <a:srgbClr val="A60011"/>
                          </a:solidFill>
                        </a:defRPr>
                      </a:pPr>
                      <a:r>
                        <a:t>(Begründung)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A60011"/>
                          </a:solidFill>
                        </a:rPr>
                        <a:t>wegen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A60011"/>
                          </a:solidFill>
                        </a:rPr>
                        <a:t>weil, da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algn="ctr">
                        <a:defRPr sz="1600">
                          <a:solidFill>
                            <a:srgbClr val="A60011"/>
                          </a:solidFill>
                        </a:defRPr>
                      </a:pPr>
                      <a:r>
                        <a:t>Konditional</a:t>
                      </a:r>
                    </a:p>
                    <a:p>
                      <a:pPr algn="ctr">
                        <a:defRPr sz="1200">
                          <a:solidFill>
                            <a:srgbClr val="A60011"/>
                          </a:solidFill>
                        </a:defRPr>
                      </a:pPr>
                      <a:r>
                        <a:t>(Bedingung)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A60011"/>
                          </a:solidFill>
                        </a:rPr>
                        <a:t>bei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A60011"/>
                          </a:solidFill>
                        </a:rPr>
                        <a:t>wenn, falls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algn="ctr">
                        <a:defRPr sz="1600">
                          <a:solidFill>
                            <a:srgbClr val="A60011"/>
                          </a:solidFill>
                        </a:defRPr>
                      </a:pPr>
                      <a:r>
                        <a:t>Konzessiv</a:t>
                      </a:r>
                    </a:p>
                    <a:p>
                      <a:pPr algn="ctr">
                        <a:defRPr sz="1200">
                          <a:solidFill>
                            <a:srgbClr val="A60011"/>
                          </a:solidFill>
                        </a:defRPr>
                      </a:pPr>
                      <a:r>
                        <a:t>(Einräumung)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A60011"/>
                          </a:solidFill>
                        </a:rPr>
                        <a:t>trotz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A60011"/>
                          </a:solidFill>
                        </a:rPr>
                        <a:t>obwohl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olidFill>
                            <a:srgbClr val="A60011"/>
                          </a:solidFill>
                        </a:rPr>
                        <a:t>temporal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A60011"/>
                          </a:solidFill>
                        </a:rPr>
                        <a:t>vor/nach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olidFill>
                            <a:srgbClr val="A60011"/>
                          </a:solidFill>
                        </a:defRPr>
                      </a:pPr>
                      <a:r>
                        <a:t>bevor/</a:t>
                      </a:r>
                    </a:p>
                    <a:p>
                      <a:pPr algn="ctr">
                        <a:defRPr sz="1600">
                          <a:solidFill>
                            <a:srgbClr val="A60011"/>
                          </a:solidFill>
                        </a:defRPr>
                      </a:pPr>
                      <a:r>
                        <a:t>nachdem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1"/>
      <p:bldP build="whole" bldLvl="1" animBg="1" rev="0" advAuto="0" spid="6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249471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4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Präpositionen als Verbpräfixe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Präpositionen als Verbpräfixe</a:t>
            </a:r>
          </a:p>
        </p:txBody>
      </p:sp>
      <p:sp>
        <p:nvSpPr>
          <p:cNvPr id="66" name="Präpositionen können auch als Verbpräfixe auftreten."/>
          <p:cNvSpPr txBox="1"/>
          <p:nvPr/>
        </p:nvSpPr>
        <p:spPr>
          <a:xfrm>
            <a:off x="914400" y="1150461"/>
            <a:ext cx="77724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Präpositionen können auch als Verbpräfixe auftreten.</a:t>
            </a:r>
          </a:p>
        </p:txBody>
      </p:sp>
      <p:sp>
        <p:nvSpPr>
          <p:cNvPr id="67" name="abstellen (abtrennbar)…"/>
          <p:cNvSpPr txBox="1"/>
          <p:nvPr/>
        </p:nvSpPr>
        <p:spPr>
          <a:xfrm>
            <a:off x="914400" y="1638617"/>
            <a:ext cx="3429000" cy="456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abstellen</a:t>
            </a:r>
            <a:r>
              <a:rPr>
                <a:solidFill>
                  <a:srgbClr val="000000"/>
                </a:solidFill>
              </a:rPr>
              <a:t> (abtrennbar)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übersetzen</a:t>
            </a:r>
            <a:r>
              <a:rPr>
                <a:solidFill>
                  <a:srgbClr val="000000"/>
                </a:solidFill>
              </a:rPr>
              <a:t> (nicht abtrennbar)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einlegen </a:t>
            </a:r>
            <a:r>
              <a:rPr>
                <a:solidFill>
                  <a:srgbClr val="000000"/>
                </a:solidFill>
              </a:rPr>
              <a:t>(abtrennbar)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durchsetzen </a:t>
            </a:r>
            <a:r>
              <a:rPr>
                <a:solidFill>
                  <a:srgbClr val="000000"/>
                </a:solidFill>
              </a:rPr>
              <a:t>(abtrennbar)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zuhängen</a:t>
            </a:r>
            <a:r>
              <a:rPr>
                <a:solidFill>
                  <a:srgbClr val="000000"/>
                </a:solidFill>
              </a:rPr>
              <a:t> (abtrennbar)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umwickeln</a:t>
            </a:r>
            <a:r>
              <a:rPr>
                <a:solidFill>
                  <a:srgbClr val="000000"/>
                </a:solidFill>
              </a:rPr>
              <a:t> (nicht abtrennbar)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aufkleben</a:t>
            </a:r>
            <a:r>
              <a:rPr>
                <a:solidFill>
                  <a:srgbClr val="000000"/>
                </a:solidFill>
              </a:rPr>
              <a:t> (abtrennbar)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umhüllen</a:t>
            </a:r>
            <a:r>
              <a:rPr>
                <a:solidFill>
                  <a:srgbClr val="000000"/>
                </a:solidFill>
              </a:rPr>
              <a:t> (nicht abtrennbar)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Beispiel: </a:t>
            </a:r>
            <a:r>
              <a:rPr>
                <a:solidFill>
                  <a:srgbClr val="A60011"/>
                </a:solidFill>
              </a:rPr>
              <a:t>Christo hat den Reichstag umhüllt.</a:t>
            </a:r>
            <a:endParaRPr>
              <a:solidFill>
                <a:srgbClr val="A60011"/>
              </a:solidFill>
            </a:endParaRP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Der Angestellte klebte eine Etikett auf.</a:t>
            </a:r>
          </a:p>
          <a:p>
            <a:pPr>
              <a:defRPr>
                <a:solidFill>
                  <a:srgbClr val="A60011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68" name="09_wrapped_reichstag_02.jpeg" descr="09_wrapped_reichstag_0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7200" y="1828800"/>
            <a:ext cx="4541838" cy="3633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" grpId="2"/>
      <p:bldP build="whole" bldLvl="1" animBg="1" rev="0" advAuto="0" spid="6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249471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1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Konjunktion (Verknüpfung)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Konjunktion (Verknüpfung)</a:t>
            </a:r>
          </a:p>
        </p:txBody>
      </p:sp>
      <p:sp>
        <p:nvSpPr>
          <p:cNvPr id="73" name="= nicht veränderbare syntaktische Verknüpfung zwischen Wörtern, Wortgruppen, Satzgliedern und/oder Sätzen. Die Konjunktion drückt die inhaltlichen Beziehungen zwischen den verbundenen Elementen aus.…"/>
          <p:cNvSpPr txBox="1"/>
          <p:nvPr/>
        </p:nvSpPr>
        <p:spPr>
          <a:xfrm>
            <a:off x="914400" y="1019492"/>
            <a:ext cx="7772400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= nicht veränderbare syntaktische Verknüpfung zwischen Wörtern, Wortgruppen, Satzgliedern und/oder Sätzen. Die Konjunktion drückt die inhaltlichen Beziehungen zwischen den verbundenen Elementen aus.</a:t>
            </a:r>
          </a:p>
          <a:p>
            <a: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Konjunktionen fordern im Gegensatz zu den Präpositionen keinen Fall!</a:t>
            </a:r>
          </a:p>
        </p:txBody>
      </p:sp>
      <p:sp>
        <p:nvSpPr>
          <p:cNvPr id="74" name="Nebenordnende Konjunktionen: und, oder, aber, nur, als, ausser..."/>
          <p:cNvSpPr txBox="1"/>
          <p:nvPr/>
        </p:nvSpPr>
        <p:spPr>
          <a:xfrm>
            <a:off x="838200" y="2736373"/>
            <a:ext cx="342900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Nebenordnende Konjunktionen:</a:t>
            </a:r>
            <a:r>
              <a:rPr>
                <a:solidFill>
                  <a:srgbClr val="A60011"/>
                </a:solidFill>
              </a:rPr>
              <a:t> und, oder, aber, nur, als, ausser...</a:t>
            </a:r>
          </a:p>
        </p:txBody>
      </p:sp>
      <p:sp>
        <p:nvSpPr>
          <p:cNvPr id="75" name="Unterordnende Konjunktionen: während, als, weil, sodass...."/>
          <p:cNvSpPr txBox="1"/>
          <p:nvPr/>
        </p:nvSpPr>
        <p:spPr>
          <a:xfrm>
            <a:off x="838200" y="4168298"/>
            <a:ext cx="342900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Unterordnende Konjunktionen:</a:t>
            </a:r>
            <a:r>
              <a:rPr>
                <a:solidFill>
                  <a:srgbClr val="A60011"/>
                </a:solidFill>
              </a:rPr>
              <a:t> während, als, weil, sodass....</a:t>
            </a:r>
            <a:endParaRPr>
              <a:solidFill>
                <a:srgbClr val="A60011"/>
              </a:solidFill>
            </a:endParaRPr>
          </a:p>
        </p:txBody>
      </p:sp>
      <p:pic>
        <p:nvPicPr>
          <p:cNvPr id="76" name="ViewFotoCommunity-1215288.jpeg" descr="ViewFotoCommunity-121528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0" y="2590800"/>
            <a:ext cx="2633663" cy="297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3"/>
      <p:bldP build="whole" bldLvl="1" animBg="1" rev="0" advAuto="0" spid="73" grpId="1"/>
      <p:bldP build="whole" bldLvl="1" animBg="1" rev="0" advAuto="0" spid="7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BEAE9"/>
            </a:gs>
            <a:gs pos="100000">
              <a:srgbClr val="FBE7D6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liennummer"/>
          <p:cNvSpPr txBox="1"/>
          <p:nvPr>
            <p:ph type="sldNum" sz="quarter" idx="4294967295"/>
          </p:nvPr>
        </p:nvSpPr>
        <p:spPr>
          <a:xfrm>
            <a:off x="1752600" y="6381750"/>
            <a:ext cx="249471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9" name="folge_01.png" descr="folge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291262"/>
            <a:ext cx="9906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Nebenordnende Konjunktion"/>
          <p:cNvSpPr txBox="1"/>
          <p:nvPr/>
        </p:nvSpPr>
        <p:spPr>
          <a:xfrm>
            <a:off x="914400" y="325088"/>
            <a:ext cx="7543800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500"/>
            </a:lvl1pPr>
          </a:lstStyle>
          <a:p>
            <a:pPr/>
            <a:r>
              <a:t>Nebenordnende Konjunktion</a:t>
            </a:r>
          </a:p>
        </p:txBody>
      </p:sp>
      <p:sp>
        <p:nvSpPr>
          <p:cNvPr id="81" name="Koordinierende Konjunktionen können folgende Grössen zusammenfassen:"/>
          <p:cNvSpPr txBox="1"/>
          <p:nvPr/>
        </p:nvSpPr>
        <p:spPr>
          <a:xfrm>
            <a:off x="762000" y="1163954"/>
            <a:ext cx="77724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spcBef>
                <a:spcPts val="600"/>
              </a:spcBef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Koordinierende Kon</a:t>
            </a:r>
            <a:r>
              <a:t>junktionen können folgende Grössen zusammenfassen:</a:t>
            </a:r>
          </a:p>
        </p:txBody>
      </p:sp>
      <p:sp>
        <p:nvSpPr>
          <p:cNvPr id="82" name="Sätze: Er hat viel Geld, und seine Frau liebt ihn"/>
          <p:cNvSpPr txBox="1"/>
          <p:nvPr/>
        </p:nvSpPr>
        <p:spPr>
          <a:xfrm>
            <a:off x="762000" y="1958498"/>
            <a:ext cx="342900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Sätze:</a:t>
            </a:r>
            <a:r>
              <a:rPr>
                <a:solidFill>
                  <a:srgbClr val="A60011"/>
                </a:solidFill>
              </a:rPr>
              <a:t> Er hat viel Geld, und seine Frau liebt ihn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83" name="Satzglieder: Das erfreut ihn und macht ihn stolz."/>
          <p:cNvSpPr txBox="1"/>
          <p:nvPr/>
        </p:nvSpPr>
        <p:spPr>
          <a:xfrm>
            <a:off x="762000" y="2736373"/>
            <a:ext cx="342900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Satzglieder:</a:t>
            </a:r>
            <a:r>
              <a:rPr>
                <a:solidFill>
                  <a:srgbClr val="A60011"/>
                </a:solidFill>
              </a:rPr>
              <a:t> Das erfreut ihn und macht ihn stolz.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84" name="Wörter: Er kam mit Kind und Kegel."/>
          <p:cNvSpPr txBox="1"/>
          <p:nvPr/>
        </p:nvSpPr>
        <p:spPr>
          <a:xfrm>
            <a:off x="762000" y="3422173"/>
            <a:ext cx="342900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Wörter:</a:t>
            </a:r>
            <a:r>
              <a:rPr>
                <a:solidFill>
                  <a:srgbClr val="A60011"/>
                </a:solidFill>
              </a:rPr>
              <a:t> Er kam mit Kind und Kegel.</a:t>
            </a:r>
            <a:endParaRPr>
              <a:solidFill>
                <a:srgbClr val="A60011"/>
              </a:solidFill>
            </a:endParaRPr>
          </a:p>
        </p:txBody>
      </p:sp>
      <p:sp>
        <p:nvSpPr>
          <p:cNvPr id="85" name="Wortteile: An- und Verkauf."/>
          <p:cNvSpPr txBox="1"/>
          <p:nvPr/>
        </p:nvSpPr>
        <p:spPr>
          <a:xfrm>
            <a:off x="762000" y="4246880"/>
            <a:ext cx="342900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Wortteile:</a:t>
            </a:r>
            <a:r>
              <a:rPr>
                <a:solidFill>
                  <a:srgbClr val="A60011"/>
                </a:solidFill>
              </a:rPr>
              <a:t> An- und Verkauf.</a:t>
            </a:r>
            <a:endParaRPr>
              <a:solidFill>
                <a:srgbClr val="A60011"/>
              </a:solidFill>
            </a:endParaRPr>
          </a:p>
        </p:txBody>
      </p:sp>
      <p:pic>
        <p:nvPicPr>
          <p:cNvPr id="86" name="Kegel_Bezeichnung.png" descr="Kegel_Bezeichnu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400" y="1600200"/>
            <a:ext cx="3325813" cy="3576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" grpId="3"/>
      <p:bldP build="whole" bldLvl="1" animBg="1" rev="0" advAuto="0" spid="82" grpId="2"/>
      <p:bldP build="whole" bldLvl="1" animBg="1" rev="0" advAuto="0" spid="81" grpId="1"/>
      <p:bldP build="whole" bldLvl="1" animBg="1" rev="0" advAuto="0" spid="85" grpId="5"/>
      <p:bldP build="whole" bldLvl="1" animBg="1" rev="0" advAuto="0" spid="84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