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5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6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BEAE9"/>
            </a:gs>
            <a:gs pos="100000">
              <a:srgbClr val="FBE7D6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"/>
          <p:cNvSpPr txBox="1"/>
          <p:nvPr>
            <p:ph type="sldNum" sz="quarter" idx="4294967295"/>
          </p:nvPr>
        </p:nvSpPr>
        <p:spPr>
          <a:xfrm>
            <a:off x="1752600" y="6381750"/>
            <a:ext cx="249471" cy="370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21" name="folge_01.png" descr="folge_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291262"/>
            <a:ext cx="990600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Verben"/>
          <p:cNvSpPr txBox="1"/>
          <p:nvPr/>
        </p:nvSpPr>
        <p:spPr>
          <a:xfrm>
            <a:off x="914400" y="348900"/>
            <a:ext cx="7543800" cy="58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3500"/>
            </a:lvl1pPr>
          </a:lstStyle>
          <a:p>
            <a:pPr/>
            <a:r>
              <a:t>Verben</a:t>
            </a:r>
          </a:p>
        </p:txBody>
      </p:sp>
      <p:sp>
        <p:nvSpPr>
          <p:cNvPr id="23" name="Verben («Tunwörter») zeigen eine Handlung, ein Geschehen an, die Zeit,…"/>
          <p:cNvSpPr txBox="1"/>
          <p:nvPr/>
        </p:nvSpPr>
        <p:spPr>
          <a:xfrm>
            <a:off x="990600" y="5121363"/>
            <a:ext cx="7580633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/>
            <a:r>
              <a:t>Verben («Tunwörter») zeigen eine Handlung, ein Geschehen an, die Zeit,</a:t>
            </a:r>
          </a:p>
          <a:p>
            <a:pPr/>
            <a:r>
              <a:t>In der das Geschehen stattfindet, die Aussageweise (Wirklichkeits-, </a:t>
            </a:r>
          </a:p>
          <a:p>
            <a:pPr/>
            <a:r>
              <a:t>Möglichkeits- und Befehlform) sowie die Handlungsrichtung (aktiv/passiv).</a:t>
            </a:r>
          </a:p>
        </p:txBody>
      </p:sp>
      <p:pic>
        <p:nvPicPr>
          <p:cNvPr id="24" name="es-brennt-was-tun.jpeg" descr="es-brennt-was-tu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0" y="1066800"/>
            <a:ext cx="2759075" cy="3886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BEAE9"/>
            </a:gs>
            <a:gs pos="100000">
              <a:srgbClr val="FBE7D6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"/>
          <p:cNvSpPr txBox="1"/>
          <p:nvPr>
            <p:ph type="sldNum" sz="quarter" idx="4294967295"/>
          </p:nvPr>
        </p:nvSpPr>
        <p:spPr>
          <a:xfrm>
            <a:off x="1752600" y="6381750"/>
            <a:ext cx="249471" cy="370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27" name="folge_01.png" descr="folge_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291262"/>
            <a:ext cx="990600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Verbarten"/>
          <p:cNvSpPr txBox="1"/>
          <p:nvPr/>
        </p:nvSpPr>
        <p:spPr>
          <a:xfrm>
            <a:off x="990600" y="172688"/>
            <a:ext cx="7543800" cy="58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3500"/>
            </a:lvl1pPr>
          </a:lstStyle>
          <a:p>
            <a:pPr/>
            <a:r>
              <a:t>Verbarten</a:t>
            </a:r>
          </a:p>
        </p:txBody>
      </p:sp>
      <p:sp>
        <p:nvSpPr>
          <p:cNvPr id="29" name="Vollverben: Sie sind Träger der Bedeutung und können allein das Prädikat eines Satzes bilden: Du gehst."/>
          <p:cNvSpPr txBox="1"/>
          <p:nvPr/>
        </p:nvSpPr>
        <p:spPr>
          <a:xfrm>
            <a:off x="990600" y="835113"/>
            <a:ext cx="3475038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Vollverben:</a:t>
            </a:r>
            <a:r>
              <a:rPr b="0"/>
              <a:t> Sie sind Träger der Bedeutung und können allein das Prädikat eines Satzes bilden: Du</a:t>
            </a:r>
            <a:r>
              <a:rPr b="0">
                <a:solidFill>
                  <a:srgbClr val="A60011"/>
                </a:solidFill>
              </a:rPr>
              <a:t> gehst.</a:t>
            </a:r>
            <a:endParaRPr b="0">
              <a:solidFill>
                <a:srgbClr val="A60011"/>
              </a:solidFill>
            </a:endParaRPr>
          </a:p>
        </p:txBody>
      </p:sp>
      <p:sp>
        <p:nvSpPr>
          <p:cNvPr id="30" name="Hilfsverben: Bilden zusammen mit einem Vollverb eine bestimmte Zeit- oder Modusform.…"/>
          <p:cNvSpPr txBox="1"/>
          <p:nvPr/>
        </p:nvSpPr>
        <p:spPr>
          <a:xfrm>
            <a:off x="990600" y="2298788"/>
            <a:ext cx="3475038" cy="168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Hilfsverben:</a:t>
            </a:r>
            <a:r>
              <a:rPr b="0"/>
              <a:t> Bilden zusammen mit einem Vollverb eine bestimmte Zeit- oder Modusform.</a:t>
            </a:r>
            <a:endParaRPr b="0"/>
          </a:p>
          <a:p>
            <a:pPr/>
            <a:r>
              <a:t>Wir</a:t>
            </a:r>
            <a:r>
              <a:rPr>
                <a:solidFill>
                  <a:srgbClr val="A60011"/>
                </a:solidFill>
              </a:rPr>
              <a:t> haben </a:t>
            </a:r>
            <a:r>
              <a:t>gesagt; sie</a:t>
            </a:r>
            <a:r>
              <a:rPr>
                <a:solidFill>
                  <a:srgbClr val="A60011"/>
                </a:solidFill>
              </a:rPr>
              <a:t> wird </a:t>
            </a:r>
            <a:r>
              <a:t>sprechen; er</a:t>
            </a:r>
            <a:r>
              <a:rPr>
                <a:solidFill>
                  <a:srgbClr val="A60011"/>
                </a:solidFill>
              </a:rPr>
              <a:t> ist </a:t>
            </a:r>
            <a:r>
              <a:t>verzaubert.</a:t>
            </a:r>
          </a:p>
        </p:txBody>
      </p:sp>
      <p:sp>
        <p:nvSpPr>
          <p:cNvPr id="31" name="Modalverben: Sie sind Ausdruck vom Wunsch, Zwang oder Möglichkeit: Sie kann/mag, will/darf/soll/muss sprechen."/>
          <p:cNvSpPr txBox="1"/>
          <p:nvPr/>
        </p:nvSpPr>
        <p:spPr>
          <a:xfrm>
            <a:off x="990600" y="4064088"/>
            <a:ext cx="3475038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Modalverben:</a:t>
            </a:r>
            <a:r>
              <a:rPr b="0"/>
              <a:t> Sie sind Ausdruck vom Wunsch, Zwang oder Möglichkeit: Sie </a:t>
            </a:r>
            <a:r>
              <a:rPr b="0">
                <a:solidFill>
                  <a:srgbClr val="A60011"/>
                </a:solidFill>
              </a:rPr>
              <a:t>kann/mag, will/darf/soll/muss</a:t>
            </a:r>
            <a:r>
              <a:rPr b="0"/>
              <a:t> sprechen.</a:t>
            </a:r>
            <a:endParaRPr>
              <a:solidFill>
                <a:srgbClr val="A60011"/>
              </a:solidFill>
            </a:endParaRPr>
          </a:p>
        </p:txBody>
      </p:sp>
      <p:pic>
        <p:nvPicPr>
          <p:cNvPr id="32" name="267695931_00f2aa68f8.jpeg" descr="267695931_00f2aa68f8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0" y="838200"/>
            <a:ext cx="4241800" cy="31797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" grpId="3"/>
      <p:bldP build="whole" bldLvl="1" animBg="1" rev="0" advAuto="0" spid="30" grpId="2"/>
      <p:bldP build="whole" bldLvl="1" animBg="1" rev="0" advAuto="0" spid="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BEAE9"/>
            </a:gs>
            <a:gs pos="100000">
              <a:srgbClr val="FBE7D6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iennummer"/>
          <p:cNvSpPr txBox="1"/>
          <p:nvPr>
            <p:ph type="sldNum" sz="quarter" idx="4294967295"/>
          </p:nvPr>
        </p:nvSpPr>
        <p:spPr>
          <a:xfrm>
            <a:off x="1752600" y="6381750"/>
            <a:ext cx="249471" cy="370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35" name="folge_01.png" descr="folge_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291262"/>
            <a:ext cx="990600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tammformen"/>
          <p:cNvSpPr txBox="1"/>
          <p:nvPr/>
        </p:nvSpPr>
        <p:spPr>
          <a:xfrm>
            <a:off x="914400" y="325088"/>
            <a:ext cx="7543800" cy="58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3500"/>
            </a:lvl1pPr>
          </a:lstStyle>
          <a:p>
            <a:pPr/>
            <a:r>
              <a:t>Stammformen</a:t>
            </a:r>
          </a:p>
        </p:txBody>
      </p:sp>
      <p:sp>
        <p:nvSpPr>
          <p:cNvPr id="37" name="regelmässig:…"/>
          <p:cNvSpPr txBox="1"/>
          <p:nvPr/>
        </p:nvSpPr>
        <p:spPr>
          <a:xfrm>
            <a:off x="990600" y="1242306"/>
            <a:ext cx="3475038" cy="2217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regelmässig:</a:t>
            </a:r>
            <a:r>
              <a:rPr b="0"/>
              <a:t> </a:t>
            </a:r>
            <a:endParaRPr b="0"/>
          </a:p>
          <a:p>
            <a:pPr>
              <a:defRPr>
                <a:solidFill>
                  <a:srgbClr val="A60011"/>
                </a:solidFill>
              </a:defRPr>
            </a:pPr>
            <a:r>
              <a:t>Sagen, sagte, gesagt; telefonieren, telefonierte, telefoniert</a:t>
            </a:r>
          </a:p>
          <a:p>
            <a:pPr/>
            <a:r>
              <a:t>Der Stammvokal ändert sich in den verschiedenen Zeitformen nicht.</a:t>
            </a:r>
          </a:p>
        </p:txBody>
      </p:sp>
      <p:sp>
        <p:nvSpPr>
          <p:cNvPr id="38" name="unregelmässig:…"/>
          <p:cNvSpPr txBox="1"/>
          <p:nvPr/>
        </p:nvSpPr>
        <p:spPr>
          <a:xfrm>
            <a:off x="990600" y="3887875"/>
            <a:ext cx="3475038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unregelmässig: </a:t>
            </a:r>
            <a:r>
              <a:rPr b="0"/>
              <a:t> </a:t>
            </a:r>
            <a:endParaRPr b="0"/>
          </a:p>
          <a:p>
            <a:pPr>
              <a:defRPr>
                <a:solidFill>
                  <a:srgbClr val="A60011"/>
                </a:solidFill>
              </a:defRPr>
            </a:pPr>
            <a:r>
              <a:t>Sprechen, sprach, gesprochen; anrufen, rief an, hat angerufen</a:t>
            </a:r>
          </a:p>
          <a:p>
            <a:pPr/>
            <a:r>
              <a:t>Der Stammvokal ändert sich in den verschiedenen Zeitformen.</a:t>
            </a:r>
            <a:endParaRPr>
              <a:solidFill>
                <a:srgbClr val="A60011"/>
              </a:solidFill>
            </a:endParaRPr>
          </a:p>
          <a:p>
            <a:pPr>
              <a:defRPr>
                <a:solidFill>
                  <a:srgbClr val="A60011"/>
                </a:solidFill>
              </a:defRPr>
            </a:pPr>
          </a:p>
        </p:txBody>
      </p:sp>
      <p:pic>
        <p:nvPicPr>
          <p:cNvPr id="39" name="29144087667557349000.jpeg" descr="29144087667557349000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00" y="1219200"/>
            <a:ext cx="3733800" cy="2486025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Nach Hause telefonieren, mit ET"/>
          <p:cNvSpPr txBox="1"/>
          <p:nvPr/>
        </p:nvSpPr>
        <p:spPr>
          <a:xfrm>
            <a:off x="4687956" y="3891391"/>
            <a:ext cx="23065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1200"/>
            </a:lvl1pPr>
          </a:lstStyle>
          <a:p>
            <a:pPr/>
            <a:r>
              <a:t>Nach Hause telefonieren, mit 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" grpId="1"/>
      <p:bldP build="whole" bldLvl="1" animBg="1" rev="0" advAuto="0" spid="38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BEAE9"/>
            </a:gs>
            <a:gs pos="100000">
              <a:srgbClr val="FBE7D6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nummer"/>
          <p:cNvSpPr txBox="1"/>
          <p:nvPr>
            <p:ph type="sldNum" sz="quarter" idx="4294967295"/>
          </p:nvPr>
        </p:nvSpPr>
        <p:spPr>
          <a:xfrm>
            <a:off x="1752600" y="6381750"/>
            <a:ext cx="249471" cy="370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43" name="folge_01.png" descr="folge_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291262"/>
            <a:ext cx="990600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Infinite Verbformen"/>
          <p:cNvSpPr txBox="1"/>
          <p:nvPr/>
        </p:nvSpPr>
        <p:spPr>
          <a:xfrm>
            <a:off x="914400" y="325088"/>
            <a:ext cx="7543800" cy="58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3500"/>
            </a:lvl1pPr>
          </a:lstStyle>
          <a:p>
            <a:pPr/>
            <a:r>
              <a:t>Infinite Verbformen</a:t>
            </a:r>
          </a:p>
        </p:txBody>
      </p:sp>
      <p:sp>
        <p:nvSpPr>
          <p:cNvPr id="45" name="Sie drücken den Numerus und/oder die Person des Verbs nicht aus."/>
          <p:cNvSpPr txBox="1"/>
          <p:nvPr/>
        </p:nvSpPr>
        <p:spPr>
          <a:xfrm>
            <a:off x="838200" y="1162931"/>
            <a:ext cx="3475038" cy="115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Sie drücken den Numerus und/oder die Person des Verbs nicht aus.</a:t>
            </a:r>
          </a:p>
        </p:txBody>
      </p:sp>
      <p:sp>
        <p:nvSpPr>
          <p:cNvPr id="46" name="Infinitiv: gehen"/>
          <p:cNvSpPr txBox="1"/>
          <p:nvPr/>
        </p:nvSpPr>
        <p:spPr>
          <a:xfrm>
            <a:off x="914400" y="2678994"/>
            <a:ext cx="347503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Infinitiv:</a:t>
            </a:r>
            <a:r>
              <a:rPr b="0"/>
              <a:t> </a:t>
            </a:r>
            <a:r>
              <a:rPr b="0">
                <a:solidFill>
                  <a:srgbClr val="A60011"/>
                </a:solidFill>
              </a:rPr>
              <a:t>gehen</a:t>
            </a:r>
            <a:endParaRPr b="0">
              <a:solidFill>
                <a:srgbClr val="A60011"/>
              </a:solidFill>
            </a:endParaRPr>
          </a:p>
        </p:txBody>
      </p:sp>
      <p:sp>
        <p:nvSpPr>
          <p:cNvPr id="47" name="Partizip I (Präsens):  gehend"/>
          <p:cNvSpPr txBox="1"/>
          <p:nvPr/>
        </p:nvSpPr>
        <p:spPr>
          <a:xfrm>
            <a:off x="914400" y="3898194"/>
            <a:ext cx="347503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Partizip I (Präsens): </a:t>
            </a:r>
            <a:r>
              <a:rPr b="0"/>
              <a:t> </a:t>
            </a:r>
            <a:r>
              <a:rPr b="0">
                <a:solidFill>
                  <a:srgbClr val="A60011"/>
                </a:solidFill>
              </a:rPr>
              <a:t>gehend</a:t>
            </a:r>
            <a:endParaRPr b="0">
              <a:solidFill>
                <a:srgbClr val="A60011"/>
              </a:solidFill>
            </a:endParaRPr>
          </a:p>
        </p:txBody>
      </p:sp>
      <p:sp>
        <p:nvSpPr>
          <p:cNvPr id="48" name="Partizip II (Perfekt): gegangen"/>
          <p:cNvSpPr txBox="1"/>
          <p:nvPr/>
        </p:nvSpPr>
        <p:spPr>
          <a:xfrm>
            <a:off x="914400" y="5117394"/>
            <a:ext cx="347503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Partizip II (Perfekt):</a:t>
            </a:r>
            <a:r>
              <a:rPr b="0"/>
              <a:t> </a:t>
            </a:r>
            <a:r>
              <a:rPr b="0">
                <a:solidFill>
                  <a:srgbClr val="A60011"/>
                </a:solidFill>
              </a:rPr>
              <a:t>gegangen</a:t>
            </a:r>
            <a:endParaRPr>
              <a:solidFill>
                <a:srgbClr val="A60011"/>
              </a:solidFill>
            </a:endParaRPr>
          </a:p>
        </p:txBody>
      </p:sp>
      <p:pic>
        <p:nvPicPr>
          <p:cNvPr id="49" name="InfinitivLernen.png" descr="InfinitivLerne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48000" y="1828800"/>
            <a:ext cx="5230813" cy="18462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" grpId="4"/>
      <p:bldP build="whole" bldLvl="1" animBg="1" rev="0" advAuto="0" spid="45" grpId="1"/>
      <p:bldP build="whole" bldLvl="1" animBg="1" rev="0" advAuto="0" spid="46" grpId="2"/>
      <p:bldP build="whole" bldLvl="1" animBg="1" rev="0" advAuto="0" spid="47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BEAE9"/>
            </a:gs>
            <a:gs pos="100000">
              <a:srgbClr val="FBE7D6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liennummer"/>
          <p:cNvSpPr txBox="1"/>
          <p:nvPr>
            <p:ph type="sldNum" sz="quarter" idx="4294967295"/>
          </p:nvPr>
        </p:nvSpPr>
        <p:spPr>
          <a:xfrm>
            <a:off x="1752600" y="6381750"/>
            <a:ext cx="249471" cy="370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2" name="folge_01.png" descr="folge_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291262"/>
            <a:ext cx="990600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Finite Verbformen"/>
          <p:cNvSpPr txBox="1"/>
          <p:nvPr/>
        </p:nvSpPr>
        <p:spPr>
          <a:xfrm>
            <a:off x="914400" y="399003"/>
            <a:ext cx="754380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2400"/>
            </a:lvl1pPr>
          </a:lstStyle>
          <a:p>
            <a:pPr/>
            <a:r>
              <a:t>Finite Verbformen</a:t>
            </a:r>
          </a:p>
        </p:txBody>
      </p:sp>
      <p:sp>
        <p:nvSpPr>
          <p:cNvPr id="54" name="Indikativ („Wirklichkeitsform“):…"/>
          <p:cNvSpPr txBox="1"/>
          <p:nvPr/>
        </p:nvSpPr>
        <p:spPr>
          <a:xfrm>
            <a:off x="990600" y="1220081"/>
            <a:ext cx="3475038" cy="8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Indikativ („Wirklichkeitsform“):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sage, du sprachst, sie wird anrufen, er hat telefoniert.</a:t>
            </a:r>
          </a:p>
        </p:txBody>
      </p:sp>
      <p:sp>
        <p:nvSpPr>
          <p:cNvPr id="55" name="Konjunktiv II:…"/>
          <p:cNvSpPr txBox="1"/>
          <p:nvPr/>
        </p:nvSpPr>
        <p:spPr>
          <a:xfrm>
            <a:off x="5105400" y="1416138"/>
            <a:ext cx="3475038" cy="3817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Konjunktiv II:</a:t>
            </a:r>
          </a:p>
          <a:p>
            <a:pPr/>
            <a:r>
              <a:t>Mit dem Konjunktiv II verlassen wir die reale Welt und widmen uns der irrealen Welt der Fantasien, Vorstellungen, Wünschen, der Träume , der irrealen Bedingungen und Vergleiche, aber auch der Höflichkeit.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Wäre ich doch nicht immer allein!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Könnte ich doch bloss in Urlaub!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Dürfte ich Ihnen den Mantel abnehmen?</a:t>
            </a:r>
          </a:p>
        </p:txBody>
      </p:sp>
      <p:sp>
        <p:nvSpPr>
          <p:cNvPr id="56" name="Imperativ („Befehlsform“):…"/>
          <p:cNvSpPr txBox="1"/>
          <p:nvPr/>
        </p:nvSpPr>
        <p:spPr>
          <a:xfrm>
            <a:off x="990600" y="2313869"/>
            <a:ext cx="3475038" cy="168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Imperativ („Befehlsform“):</a:t>
            </a:r>
            <a:r>
              <a:rPr b="0"/>
              <a:t> </a:t>
            </a:r>
            <a:endParaRPr b="0"/>
          </a:p>
          <a:p>
            <a:pPr>
              <a:defRPr>
                <a:solidFill>
                  <a:srgbClr val="A60011"/>
                </a:solidFill>
              </a:defRPr>
            </a:pPr>
            <a:r>
              <a:t>Sag(e), sprich/sprecht, rufen Sie an! Türen schliessen! Betreten verboten! Ihr kommt jetzt mit! Ruhe! Jetzt wird geschlafen!</a:t>
            </a:r>
          </a:p>
        </p:txBody>
      </p:sp>
      <p:sp>
        <p:nvSpPr>
          <p:cNvPr id="57" name="Konjunktiv I:…"/>
          <p:cNvSpPr txBox="1"/>
          <p:nvPr/>
        </p:nvSpPr>
        <p:spPr>
          <a:xfrm>
            <a:off x="990600" y="3853744"/>
            <a:ext cx="3429000" cy="2750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Konjunktiv I:</a:t>
            </a:r>
            <a:r>
              <a:rPr b="0"/>
              <a:t> </a:t>
            </a:r>
            <a:endParaRPr b="0"/>
          </a:p>
          <a:p>
            <a:pPr/>
            <a:r>
              <a:t>Der Konjunktiv I wird in der indirekten Rede verwendet. In der indirekten Rede gibt ein Sprecher eine </a:t>
            </a:r>
            <a:r>
              <a:t>Äusserung eines anderen Sprechers wider, ohne sie wörtlich zu wiederholen.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Der Präsident sagte, er werde die Steuern senken.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" grpId="2"/>
      <p:bldP build="whole" bldLvl="1" animBg="1" rev="0" advAuto="0" spid="56" grpId="3"/>
      <p:bldP build="whole" bldLvl="1" animBg="1" rev="0" advAuto="0" spid="5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BEAE9"/>
            </a:gs>
            <a:gs pos="100000">
              <a:srgbClr val="FBE7D6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liennummer"/>
          <p:cNvSpPr txBox="1"/>
          <p:nvPr>
            <p:ph type="sldNum" sz="quarter" idx="4294967295"/>
          </p:nvPr>
        </p:nvSpPr>
        <p:spPr>
          <a:xfrm>
            <a:off x="1752600" y="6381750"/>
            <a:ext cx="249471" cy="370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60" name="folge_01.png" descr="folge_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291262"/>
            <a:ext cx="990600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Die Zeiten (Tempi)"/>
          <p:cNvSpPr txBox="1"/>
          <p:nvPr/>
        </p:nvSpPr>
        <p:spPr>
          <a:xfrm>
            <a:off x="914400" y="399003"/>
            <a:ext cx="754380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2400"/>
            </a:lvl1pPr>
          </a:lstStyle>
          <a:p>
            <a:pPr/>
            <a:r>
              <a:t>Die Zeiten (Tempi)</a:t>
            </a:r>
          </a:p>
        </p:txBody>
      </p:sp>
      <p:sp>
        <p:nvSpPr>
          <p:cNvPr id="62" name="Präsens (Gegenwart)…"/>
          <p:cNvSpPr txBox="1"/>
          <p:nvPr/>
        </p:nvSpPr>
        <p:spPr>
          <a:xfrm>
            <a:off x="914400" y="1155788"/>
            <a:ext cx="3475038" cy="168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Präsens (Gegenwart)</a:t>
            </a:r>
          </a:p>
          <a:p>
            <a:pPr/>
            <a:r>
              <a:t>Zustand oder Handlung in der Gegenwart resp. in einer Zukunft, die bereits vereinbart ist.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lerne, du lernst; ich sehe, du siehst.</a:t>
            </a:r>
          </a:p>
        </p:txBody>
      </p:sp>
      <p:sp>
        <p:nvSpPr>
          <p:cNvPr id="63" name="Präteritum (Vergangenheit)…"/>
          <p:cNvSpPr txBox="1"/>
          <p:nvPr/>
        </p:nvSpPr>
        <p:spPr>
          <a:xfrm>
            <a:off x="5029200" y="1098638"/>
            <a:ext cx="3475038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Präteritum (Vergangenheit)</a:t>
            </a:r>
          </a:p>
          <a:p>
            <a:pPr/>
            <a:r>
              <a:t>Zustand oder abgeschlossene Handlung in der Vergangenheit; Erzählungen, Berichte.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lernte, du lerntest; ich sah, du sahst.</a:t>
            </a:r>
          </a:p>
        </p:txBody>
      </p:sp>
      <p:sp>
        <p:nvSpPr>
          <p:cNvPr id="64" name="Perfekt (vollendete Gegenwart)…"/>
          <p:cNvSpPr txBox="1"/>
          <p:nvPr/>
        </p:nvSpPr>
        <p:spPr>
          <a:xfrm>
            <a:off x="914400" y="3171119"/>
            <a:ext cx="3429000" cy="2750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Perfekt (vollendete Gegenwart)</a:t>
            </a:r>
            <a:r>
              <a:rPr b="0"/>
              <a:t> </a:t>
            </a:r>
            <a:endParaRPr b="0"/>
          </a:p>
          <a:p>
            <a:pPr/>
            <a:r>
              <a:t>Abgeschlossene Handlung in der Vergangenheit; betont, dass die Handlung wirklich abgeschlossen ist.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habe gelernt, du hast gelernt; ich habe gesehen, du hast gesehen.</a:t>
            </a:r>
          </a:p>
        </p:txBody>
      </p:sp>
      <p:sp>
        <p:nvSpPr>
          <p:cNvPr id="65" name="Plusquamperfekt (Vorvergangenheit)…"/>
          <p:cNvSpPr txBox="1"/>
          <p:nvPr/>
        </p:nvSpPr>
        <p:spPr>
          <a:xfrm>
            <a:off x="5029200" y="3157625"/>
            <a:ext cx="3475038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Plusquamperfekt (Vorvergangenheit)</a:t>
            </a:r>
          </a:p>
          <a:p>
            <a:pPr/>
            <a:r>
              <a:t>Handlung vor einem bestimmten Zeitpunkt in der Vergangeheit.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hatte gelernt, ich hatte gesehen.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" grpId="2"/>
      <p:bldP build="whole" bldLvl="1" animBg="1" rev="0" advAuto="0" spid="62" grpId="1"/>
      <p:bldP build="whole" bldLvl="1" animBg="1" rev="0" advAuto="0" spid="65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BEAE9"/>
            </a:gs>
            <a:gs pos="100000">
              <a:srgbClr val="FBE7D6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liennummer"/>
          <p:cNvSpPr txBox="1"/>
          <p:nvPr>
            <p:ph type="sldNum" sz="quarter" idx="4294967295"/>
          </p:nvPr>
        </p:nvSpPr>
        <p:spPr>
          <a:xfrm>
            <a:off x="1752600" y="6381750"/>
            <a:ext cx="249471" cy="370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68" name="folge_01.png" descr="folge_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291262"/>
            <a:ext cx="990600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Die Zeiten (Tempi)"/>
          <p:cNvSpPr txBox="1"/>
          <p:nvPr/>
        </p:nvSpPr>
        <p:spPr>
          <a:xfrm>
            <a:off x="914400" y="399003"/>
            <a:ext cx="754380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2400"/>
            </a:lvl1pPr>
          </a:lstStyle>
          <a:p>
            <a:pPr/>
            <a:r>
              <a:t>Die Zeiten (Tempi)</a:t>
            </a:r>
          </a:p>
        </p:txBody>
      </p:sp>
      <p:sp>
        <p:nvSpPr>
          <p:cNvPr id="70" name="Futur I (Zukunft)…"/>
          <p:cNvSpPr txBox="1"/>
          <p:nvPr/>
        </p:nvSpPr>
        <p:spPr>
          <a:xfrm>
            <a:off x="914400" y="1289138"/>
            <a:ext cx="3475038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Futur I (Zukunft)</a:t>
            </a:r>
          </a:p>
          <a:p>
            <a:pPr/>
            <a:r>
              <a:t>Absicht, Vermutung, Hoffnung für die Zukunft oder Gegenwart.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werde lernen, ich werde sehen.</a:t>
            </a:r>
          </a:p>
        </p:txBody>
      </p:sp>
      <p:sp>
        <p:nvSpPr>
          <p:cNvPr id="71" name="Futur II (vollendete Zukunft)…"/>
          <p:cNvSpPr txBox="1"/>
          <p:nvPr/>
        </p:nvSpPr>
        <p:spPr>
          <a:xfrm>
            <a:off x="914400" y="3305263"/>
            <a:ext cx="3429000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Futur II (vollendete Zukunft)</a:t>
            </a:r>
            <a:r>
              <a:rPr b="0"/>
              <a:t> </a:t>
            </a:r>
            <a:endParaRPr b="0"/>
          </a:p>
          <a:p>
            <a:pPr/>
            <a:r>
              <a:t>Vermutug über Vergangenes, Vermutung, Hoffnung über tewasm das bis zu einem bestimmten Zeitpunkt in der Zukunft geschehen sein wird.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werde gelernt haben, ich werde gesehen haben.</a:t>
            </a:r>
          </a:p>
        </p:txBody>
      </p:sp>
      <p:pic>
        <p:nvPicPr>
          <p:cNvPr id="72" name="uhren-04.jpeg" descr="uhren-04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48200" y="1371600"/>
            <a:ext cx="4114800" cy="29384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BEAE9"/>
            </a:gs>
            <a:gs pos="100000">
              <a:srgbClr val="FBE7D6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oliennummer"/>
          <p:cNvSpPr txBox="1"/>
          <p:nvPr>
            <p:ph type="sldNum" sz="quarter" idx="4294967295"/>
          </p:nvPr>
        </p:nvSpPr>
        <p:spPr>
          <a:xfrm>
            <a:off x="1752600" y="6381750"/>
            <a:ext cx="249471" cy="370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5" name="folge_01.png" descr="folge_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291262"/>
            <a:ext cx="990600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Handlungsrichtung aktiv/passiv"/>
          <p:cNvSpPr txBox="1"/>
          <p:nvPr/>
        </p:nvSpPr>
        <p:spPr>
          <a:xfrm>
            <a:off x="914400" y="325088"/>
            <a:ext cx="7543800" cy="58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3500"/>
            </a:lvl1pPr>
          </a:lstStyle>
          <a:p>
            <a:pPr/>
            <a:r>
              <a:t>Handlungsrichtung aktiv/passiv</a:t>
            </a:r>
          </a:p>
        </p:txBody>
      </p:sp>
      <p:sp>
        <p:nvSpPr>
          <p:cNvPr id="77" name="Handlungsrichtung aktiv (Tätigkeitsform): „Ich“ (das Satzsubjekt) bin derjenige, der eine Handlung vollzieht.…"/>
          <p:cNvSpPr txBox="1"/>
          <p:nvPr/>
        </p:nvSpPr>
        <p:spPr>
          <a:xfrm>
            <a:off x="914400" y="1323269"/>
            <a:ext cx="3475038" cy="168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Handlungsrichtung aktiv (Tätigkeitsform):</a:t>
            </a:r>
            <a:r>
              <a:rPr b="0"/>
              <a:t> „Ich“ (das Satzsubjekt) bin derjenige, der eine Handlung vollzieht.</a:t>
            </a:r>
            <a:endParaRPr b="0"/>
          </a:p>
          <a:p>
            <a:pPr>
              <a:defRPr>
                <a:solidFill>
                  <a:srgbClr val="A60011"/>
                </a:solidFill>
              </a:defRPr>
            </a:pPr>
            <a:r>
              <a:t>Ich kritisiere, man hat gesagt</a:t>
            </a:r>
          </a:p>
        </p:txBody>
      </p:sp>
      <p:sp>
        <p:nvSpPr>
          <p:cNvPr id="78" name="Handlungsrichtung passiv (Leideform): Etwas geschieht mit mir (resp. dem Satzsubjekt).…"/>
          <p:cNvSpPr txBox="1"/>
          <p:nvPr/>
        </p:nvSpPr>
        <p:spPr>
          <a:xfrm>
            <a:off x="914400" y="3533069"/>
            <a:ext cx="3475038" cy="168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b="1"/>
            </a:pPr>
            <a:r>
              <a:t>Handlungsrichtung passiv (Leideform):</a:t>
            </a:r>
            <a:r>
              <a:rPr b="0"/>
              <a:t> Etwas geschieht mit mir (resp. dem Satzsubjekt).</a:t>
            </a:r>
            <a:endParaRPr b="0"/>
          </a:p>
          <a:p>
            <a:pPr>
              <a:defRPr>
                <a:solidFill>
                  <a:srgbClr val="A60011"/>
                </a:solidFill>
              </a:defRPr>
            </a:pPr>
            <a:r>
              <a:t>Ich werde kritisiert, es ist gesagt worden</a:t>
            </a:r>
          </a:p>
        </p:txBody>
      </p:sp>
      <p:pic>
        <p:nvPicPr>
          <p:cNvPr id="79" name="400_F_24620254_hruCIws0KtxilijAgeqZVqsZmNaEarQ8.jpeg" descr="400_F_24620254_hruCIws0KtxilijAgeqZVqsZmNaEarQ8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19600" y="1295400"/>
            <a:ext cx="4419600" cy="3390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" grpId="1"/>
      <p:bldP build="whole" bldLvl="1" animBg="1" rev="0" advAuto="0" spid="78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BEAE9"/>
            </a:gs>
            <a:gs pos="100000">
              <a:srgbClr val="FBE7D6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liennummer"/>
          <p:cNvSpPr txBox="1"/>
          <p:nvPr>
            <p:ph type="sldNum" sz="quarter" idx="4294967295"/>
          </p:nvPr>
        </p:nvSpPr>
        <p:spPr>
          <a:xfrm>
            <a:off x="1752600" y="6381750"/>
            <a:ext cx="249471" cy="370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82" name="folge_01.png" descr="folge_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291262"/>
            <a:ext cx="990600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Handlungsrichtung aktiv/passiv"/>
          <p:cNvSpPr txBox="1"/>
          <p:nvPr/>
        </p:nvSpPr>
        <p:spPr>
          <a:xfrm>
            <a:off x="914400" y="325088"/>
            <a:ext cx="7543800" cy="58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3500"/>
            </a:lvl1pPr>
          </a:lstStyle>
          <a:p>
            <a:pPr/>
            <a:r>
              <a:t>Handlungsrichtung aktiv/passiv</a:t>
            </a:r>
          </a:p>
        </p:txBody>
      </p:sp>
      <p:sp>
        <p:nvSpPr>
          <p:cNvPr id="84" name="Man bildet das Passiv, indem man zunächst die nach der Konjunktion erforderliche Form des Verbs „werden“ als Hilfsverb verwendet und dann das Partizip Perfekt des jeweiligen Vollverbes anschliesst."/>
          <p:cNvSpPr txBox="1"/>
          <p:nvPr/>
        </p:nvSpPr>
        <p:spPr>
          <a:xfrm>
            <a:off x="914400" y="1106575"/>
            <a:ext cx="3475038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Man bildet das Passiv, indem man zunächst die nach der Konjunktion erforderliche Form des Verbs „werden“ als Hilfsverb verwendet und dann das Partizip Perfekt des jeweiligen Vollverbes anschliesst.</a:t>
            </a:r>
          </a:p>
        </p:txBody>
      </p:sp>
      <p:sp>
        <p:nvSpPr>
          <p:cNvPr id="85" name="Ich werde von ihr gerufen.…"/>
          <p:cNvSpPr txBox="1"/>
          <p:nvPr/>
        </p:nvSpPr>
        <p:spPr>
          <a:xfrm>
            <a:off x="990600" y="3617206"/>
            <a:ext cx="3475038" cy="2217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>
                <a:solidFill>
                  <a:srgbClr val="A60011"/>
                </a:solidFill>
              </a:defRPr>
            </a:pPr>
            <a:r>
              <a:t>Ich werde von ihr gerufen.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von ihr gerufen worden.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wurde von ihr gerufen.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war von ihr gerufen worden.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werde von ihr gerufen werden.</a:t>
            </a:r>
          </a:p>
          <a:p>
            <a:pPr>
              <a:defRPr>
                <a:solidFill>
                  <a:srgbClr val="A60011"/>
                </a:solidFill>
              </a:defRPr>
            </a:pPr>
            <a:r>
              <a:t>Ich werde von ihr gerufen worden sein.</a:t>
            </a:r>
          </a:p>
        </p:txBody>
      </p:sp>
      <p:pic>
        <p:nvPicPr>
          <p:cNvPr id="86" name="400_F_31333119_yJ2YOKsootdj958a1LiIDG0iUqr5GqX5.jpeg" descr="400_F_31333119_yJ2YOKsootdj958a1LiIDG0iUqr5GqX5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19600" y="1219200"/>
            <a:ext cx="4368800" cy="34496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5" grpId="2"/>
      <p:bldP build="whole" bldLvl="1" animBg="1" rev="0" advAuto="0" spid="8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